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6" r:id="rId12"/>
    <p:sldId id="267" r:id="rId13"/>
    <p:sldId id="268" r:id="rId14"/>
    <p:sldId id="269" r:id="rId15"/>
    <p:sldId id="271" r:id="rId16"/>
    <p:sldId id="272" r:id="rId17"/>
  </p:sldIdLst>
  <p:sldSz cx="9144000" cy="6858000" type="screen4x3"/>
  <p:notesSz cx="6858000" cy="9144000"/>
  <p:custDataLst>
    <p:tags r:id="rId18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AC2C2"/>
    <a:srgbClr val="FFD9D9"/>
    <a:srgbClr val="FFB3B3"/>
    <a:srgbClr val="FFA3A3"/>
    <a:srgbClr val="FFE5E5"/>
    <a:srgbClr val="FF8989"/>
    <a:srgbClr val="BF1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58E4D4-9FD9-4C11-BDF3-BAD7DBD17DF5}" v="1054" dt="2021-08-30T06:31:50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05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yan Zouheir El-Chaabi" userId="9b6c5ac8-1b20-454a-bc4c-b2e83d87a7a3" providerId="ADAL" clId="{7149453A-6F60-4391-A98F-569D885CD5BA}"/>
    <pc:docChg chg="modSld">
      <pc:chgData name="Rayan Zouheir El-Chaabi" userId="9b6c5ac8-1b20-454a-bc4c-b2e83d87a7a3" providerId="ADAL" clId="{7149453A-6F60-4391-A98F-569D885CD5BA}" dt="2021-08-30T09:05:07.051" v="291" actId="962"/>
      <pc:docMkLst>
        <pc:docMk/>
      </pc:docMkLst>
      <pc:sldChg chg="modSp">
        <pc:chgData name="Rayan Zouheir El-Chaabi" userId="9b6c5ac8-1b20-454a-bc4c-b2e83d87a7a3" providerId="ADAL" clId="{7149453A-6F60-4391-A98F-569D885CD5BA}" dt="2021-08-30T08:58:35.135" v="51" actId="962"/>
        <pc:sldMkLst>
          <pc:docMk/>
          <pc:sldMk cId="1832826735" sldId="256"/>
        </pc:sldMkLst>
        <pc:picChg chg="mod">
          <ac:chgData name="Rayan Zouheir El-Chaabi" userId="9b6c5ac8-1b20-454a-bc4c-b2e83d87a7a3" providerId="ADAL" clId="{7149453A-6F60-4391-A98F-569D885CD5BA}" dt="2021-08-30T08:58:35.135" v="51" actId="962"/>
          <ac:picMkLst>
            <pc:docMk/>
            <pc:sldMk cId="1832826735" sldId="256"/>
            <ac:picMk id="14" creationId="{53078622-1542-4DA7-A5DD-15F14BB3E7C9}"/>
          </ac:picMkLst>
        </pc:picChg>
      </pc:sldChg>
      <pc:sldChg chg="modSp">
        <pc:chgData name="Rayan Zouheir El-Chaabi" userId="9b6c5ac8-1b20-454a-bc4c-b2e83d87a7a3" providerId="ADAL" clId="{7149453A-6F60-4391-A98F-569D885CD5BA}" dt="2021-08-30T08:58:58.789" v="59" actId="962"/>
        <pc:sldMkLst>
          <pc:docMk/>
          <pc:sldMk cId="857879890" sldId="257"/>
        </pc:sldMkLst>
        <pc:picChg chg="mod">
          <ac:chgData name="Rayan Zouheir El-Chaabi" userId="9b6c5ac8-1b20-454a-bc4c-b2e83d87a7a3" providerId="ADAL" clId="{7149453A-6F60-4391-A98F-569D885CD5BA}" dt="2021-08-30T08:58:58.789" v="59" actId="962"/>
          <ac:picMkLst>
            <pc:docMk/>
            <pc:sldMk cId="857879890" sldId="257"/>
            <ac:picMk id="9" creationId="{E66D84C3-8A66-48B9-B769-8AE5CE7D2C31}"/>
          </ac:picMkLst>
        </pc:picChg>
      </pc:sldChg>
      <pc:sldChg chg="modSp">
        <pc:chgData name="Rayan Zouheir El-Chaabi" userId="9b6c5ac8-1b20-454a-bc4c-b2e83d87a7a3" providerId="ADAL" clId="{7149453A-6F60-4391-A98F-569D885CD5BA}" dt="2021-08-30T09:05:07.051" v="291" actId="962"/>
        <pc:sldMkLst>
          <pc:docMk/>
          <pc:sldMk cId="3436578016" sldId="259"/>
        </pc:sldMkLst>
        <pc:spChg chg="mod">
          <ac:chgData name="Rayan Zouheir El-Chaabi" userId="9b6c5ac8-1b20-454a-bc4c-b2e83d87a7a3" providerId="ADAL" clId="{7149453A-6F60-4391-A98F-569D885CD5BA}" dt="2021-08-30T09:05:07.051" v="291" actId="962"/>
          <ac:spMkLst>
            <pc:docMk/>
            <pc:sldMk cId="3436578016" sldId="259"/>
            <ac:spMk id="10" creationId="{119B5E36-8F25-40D9-8B0B-76D39E70835F}"/>
          </ac:spMkLst>
        </pc:spChg>
        <pc:picChg chg="mod">
          <ac:chgData name="Rayan Zouheir El-Chaabi" userId="9b6c5ac8-1b20-454a-bc4c-b2e83d87a7a3" providerId="ADAL" clId="{7149453A-6F60-4391-A98F-569D885CD5BA}" dt="2021-08-30T08:59:26.277" v="71" actId="962"/>
          <ac:picMkLst>
            <pc:docMk/>
            <pc:sldMk cId="3436578016" sldId="259"/>
            <ac:picMk id="3" creationId="{E30BFF74-ED2E-40E6-9838-ED2F6D8A3493}"/>
          </ac:picMkLst>
        </pc:picChg>
      </pc:sldChg>
      <pc:sldChg chg="modSp">
        <pc:chgData name="Rayan Zouheir El-Chaabi" userId="9b6c5ac8-1b20-454a-bc4c-b2e83d87a7a3" providerId="ADAL" clId="{7149453A-6F60-4391-A98F-569D885CD5BA}" dt="2021-08-30T08:59:57.420" v="87" actId="962"/>
        <pc:sldMkLst>
          <pc:docMk/>
          <pc:sldMk cId="2376386938" sldId="260"/>
        </pc:sldMkLst>
        <pc:picChg chg="mod">
          <ac:chgData name="Rayan Zouheir El-Chaabi" userId="9b6c5ac8-1b20-454a-bc4c-b2e83d87a7a3" providerId="ADAL" clId="{7149453A-6F60-4391-A98F-569D885CD5BA}" dt="2021-08-30T08:59:42.167" v="79" actId="962"/>
          <ac:picMkLst>
            <pc:docMk/>
            <pc:sldMk cId="2376386938" sldId="260"/>
            <ac:picMk id="3" creationId="{899DBBD8-EE81-4C03-9490-6C6456E10A7C}"/>
          </ac:picMkLst>
        </pc:picChg>
        <pc:picChg chg="mod">
          <ac:chgData name="Rayan Zouheir El-Chaabi" userId="9b6c5ac8-1b20-454a-bc4c-b2e83d87a7a3" providerId="ADAL" clId="{7149453A-6F60-4391-A98F-569D885CD5BA}" dt="2021-08-30T08:59:57.420" v="87" actId="962"/>
          <ac:picMkLst>
            <pc:docMk/>
            <pc:sldMk cId="2376386938" sldId="260"/>
            <ac:picMk id="4" creationId="{DB4C03B6-D429-464A-B8F9-08C7BB338394}"/>
          </ac:picMkLst>
        </pc:picChg>
      </pc:sldChg>
      <pc:sldChg chg="modSp">
        <pc:chgData name="Rayan Zouheir El-Chaabi" userId="9b6c5ac8-1b20-454a-bc4c-b2e83d87a7a3" providerId="ADAL" clId="{7149453A-6F60-4391-A98F-569D885CD5BA}" dt="2021-08-30T09:00:37.690" v="169" actId="962"/>
        <pc:sldMkLst>
          <pc:docMk/>
          <pc:sldMk cId="102941858" sldId="261"/>
        </pc:sldMkLst>
        <pc:graphicFrameChg chg="mod">
          <ac:chgData name="Rayan Zouheir El-Chaabi" userId="9b6c5ac8-1b20-454a-bc4c-b2e83d87a7a3" providerId="ADAL" clId="{7149453A-6F60-4391-A98F-569D885CD5BA}" dt="2021-08-30T09:00:37.690" v="169" actId="962"/>
          <ac:graphicFrameMkLst>
            <pc:docMk/>
            <pc:sldMk cId="102941858" sldId="261"/>
            <ac:graphicFrameMk id="10" creationId="{8F810B01-6010-49DF-8A2C-8BDDAFD083EA}"/>
          </ac:graphicFrameMkLst>
        </pc:graphicFrameChg>
      </pc:sldChg>
      <pc:sldChg chg="modSp">
        <pc:chgData name="Rayan Zouheir El-Chaabi" userId="9b6c5ac8-1b20-454a-bc4c-b2e83d87a7a3" providerId="ADAL" clId="{7149453A-6F60-4391-A98F-569D885CD5BA}" dt="2021-08-30T09:01:05.987" v="171" actId="962"/>
        <pc:sldMkLst>
          <pc:docMk/>
          <pc:sldMk cId="2666151227" sldId="263"/>
        </pc:sldMkLst>
        <pc:spChg chg="mod">
          <ac:chgData name="Rayan Zouheir El-Chaabi" userId="9b6c5ac8-1b20-454a-bc4c-b2e83d87a7a3" providerId="ADAL" clId="{7149453A-6F60-4391-A98F-569D885CD5BA}" dt="2021-08-30T09:01:05.987" v="171" actId="962"/>
          <ac:spMkLst>
            <pc:docMk/>
            <pc:sldMk cId="2666151227" sldId="263"/>
            <ac:spMk id="18" creationId="{C7FA447C-A4C7-484A-9152-DA1CC7364F98}"/>
          </ac:spMkLst>
        </pc:spChg>
      </pc:sldChg>
      <pc:sldChg chg="modSp">
        <pc:chgData name="Rayan Zouheir El-Chaabi" userId="9b6c5ac8-1b20-454a-bc4c-b2e83d87a7a3" providerId="ADAL" clId="{7149453A-6F60-4391-A98F-569D885CD5BA}" dt="2021-08-30T09:01:28.094" v="185" actId="962"/>
        <pc:sldMkLst>
          <pc:docMk/>
          <pc:sldMk cId="2570892986" sldId="266"/>
        </pc:sldMkLst>
        <pc:picChg chg="mod">
          <ac:chgData name="Rayan Zouheir El-Chaabi" userId="9b6c5ac8-1b20-454a-bc4c-b2e83d87a7a3" providerId="ADAL" clId="{7149453A-6F60-4391-A98F-569D885CD5BA}" dt="2021-08-30T09:01:28.094" v="185" actId="962"/>
          <ac:picMkLst>
            <pc:docMk/>
            <pc:sldMk cId="2570892986" sldId="266"/>
            <ac:picMk id="5" creationId="{8C82ED53-0745-4CE4-BD7F-B752592801F0}"/>
          </ac:picMkLst>
        </pc:picChg>
      </pc:sldChg>
      <pc:sldChg chg="modSp">
        <pc:chgData name="Rayan Zouheir El-Chaabi" userId="9b6c5ac8-1b20-454a-bc4c-b2e83d87a7a3" providerId="ADAL" clId="{7149453A-6F60-4391-A98F-569D885CD5BA}" dt="2021-08-30T09:02:33.066" v="237" actId="962"/>
        <pc:sldMkLst>
          <pc:docMk/>
          <pc:sldMk cId="1493114789" sldId="268"/>
        </pc:sldMkLst>
        <pc:picChg chg="mod">
          <ac:chgData name="Rayan Zouheir El-Chaabi" userId="9b6c5ac8-1b20-454a-bc4c-b2e83d87a7a3" providerId="ADAL" clId="{7149453A-6F60-4391-A98F-569D885CD5BA}" dt="2021-08-30T09:02:14.364" v="229" actId="962"/>
          <ac:picMkLst>
            <pc:docMk/>
            <pc:sldMk cId="1493114789" sldId="268"/>
            <ac:picMk id="9" creationId="{FE917CBD-956F-420A-AE9A-23A17BF64561}"/>
          </ac:picMkLst>
        </pc:picChg>
        <pc:picChg chg="mod">
          <ac:chgData name="Rayan Zouheir El-Chaabi" userId="9b6c5ac8-1b20-454a-bc4c-b2e83d87a7a3" providerId="ADAL" clId="{7149453A-6F60-4391-A98F-569D885CD5BA}" dt="2021-08-30T09:02:33.066" v="237" actId="962"/>
          <ac:picMkLst>
            <pc:docMk/>
            <pc:sldMk cId="1493114789" sldId="268"/>
            <ac:picMk id="11" creationId="{B14796F6-4989-4570-A9CD-BB015544FC7E}"/>
          </ac:picMkLst>
        </pc:picChg>
      </pc:sldChg>
      <pc:sldChg chg="modSp">
        <pc:chgData name="Rayan Zouheir El-Chaabi" userId="9b6c5ac8-1b20-454a-bc4c-b2e83d87a7a3" providerId="ADAL" clId="{7149453A-6F60-4391-A98F-569D885CD5BA}" dt="2021-08-30T09:02:53.951" v="243" actId="962"/>
        <pc:sldMkLst>
          <pc:docMk/>
          <pc:sldMk cId="3358274376" sldId="269"/>
        </pc:sldMkLst>
        <pc:picChg chg="mod">
          <ac:chgData name="Rayan Zouheir El-Chaabi" userId="9b6c5ac8-1b20-454a-bc4c-b2e83d87a7a3" providerId="ADAL" clId="{7149453A-6F60-4391-A98F-569D885CD5BA}" dt="2021-08-30T09:02:53.951" v="243" actId="962"/>
          <ac:picMkLst>
            <pc:docMk/>
            <pc:sldMk cId="3358274376" sldId="269"/>
            <ac:picMk id="3" creationId="{66E56811-CC4C-41E4-9CE7-CB27258C3336}"/>
          </ac:picMkLst>
        </pc:picChg>
      </pc:sldChg>
      <pc:sldChg chg="modSp">
        <pc:chgData name="Rayan Zouheir El-Chaabi" userId="9b6c5ac8-1b20-454a-bc4c-b2e83d87a7a3" providerId="ADAL" clId="{7149453A-6F60-4391-A98F-569D885CD5BA}" dt="2021-08-30T09:03:15.602" v="249" actId="962"/>
        <pc:sldMkLst>
          <pc:docMk/>
          <pc:sldMk cId="2042420213" sldId="271"/>
        </pc:sldMkLst>
        <pc:picChg chg="mod">
          <ac:chgData name="Rayan Zouheir El-Chaabi" userId="9b6c5ac8-1b20-454a-bc4c-b2e83d87a7a3" providerId="ADAL" clId="{7149453A-6F60-4391-A98F-569D885CD5BA}" dt="2021-08-30T09:03:15.602" v="249" actId="962"/>
          <ac:picMkLst>
            <pc:docMk/>
            <pc:sldMk cId="2042420213" sldId="271"/>
            <ac:picMk id="14" creationId="{53078622-1542-4DA7-A5DD-15F14BB3E7C9}"/>
          </ac:picMkLst>
        </pc:picChg>
      </pc:sldChg>
      <pc:sldChg chg="modSp">
        <pc:chgData name="Rayan Zouheir El-Chaabi" userId="9b6c5ac8-1b20-454a-bc4c-b2e83d87a7a3" providerId="ADAL" clId="{7149453A-6F60-4391-A98F-569D885CD5BA}" dt="2021-08-30T09:04:48.941" v="289" actId="962"/>
        <pc:sldMkLst>
          <pc:docMk/>
          <pc:sldMk cId="3949235774" sldId="272"/>
        </pc:sldMkLst>
        <pc:spChg chg="mod">
          <ac:chgData name="Rayan Zouheir El-Chaabi" userId="9b6c5ac8-1b20-454a-bc4c-b2e83d87a7a3" providerId="ADAL" clId="{7149453A-6F60-4391-A98F-569D885CD5BA}" dt="2021-08-30T09:04:48.941" v="289" actId="962"/>
          <ac:spMkLst>
            <pc:docMk/>
            <pc:sldMk cId="3949235774" sldId="272"/>
            <ac:spMk id="10" creationId="{119B5E36-8F25-40D9-8B0B-76D39E70835F}"/>
          </ac:spMkLst>
        </pc:spChg>
        <pc:picChg chg="mod">
          <ac:chgData name="Rayan Zouheir El-Chaabi" userId="9b6c5ac8-1b20-454a-bc4c-b2e83d87a7a3" providerId="ADAL" clId="{7149453A-6F60-4391-A98F-569D885CD5BA}" dt="2021-08-30T09:03:30.543" v="257" actId="962"/>
          <ac:picMkLst>
            <pc:docMk/>
            <pc:sldMk cId="3949235774" sldId="272"/>
            <ac:picMk id="3" creationId="{E30BFF74-ED2E-40E6-9838-ED2F6D8A349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B7F6C8-0413-49DE-9B0E-7E4F04187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7170CB-AAC0-44E8-927C-722D1C314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2EC89EC-7963-46FA-BBCD-FA7A6ED9C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A17-4205-433B-9EC0-3F5AC2B14C2A}" type="datetimeFigureOut">
              <a:rPr lang="da-DK" smtClean="0"/>
              <a:t>30-08-2021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5657695-257C-49F1-826D-DBB09FC22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6CD93FB-0C2A-4B91-BA5D-DC301E91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89B43-5A83-4C9D-9792-FBD2EDE9545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7724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F5BB9-AAFB-4D1B-BBDC-A2EB8C1E4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35C75CA-E05A-4993-BCF3-09017862B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5C385F3-29FE-4B7B-AE4C-D9CB0B5E8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A17-4205-433B-9EC0-3F5AC2B14C2A}" type="datetimeFigureOut">
              <a:rPr lang="da-DK" smtClean="0"/>
              <a:t>30-08-2021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BE4F056-5565-4873-AE94-FFB6AE2A5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F85D892-6B28-42F3-8902-F5A8C790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89B43-5A83-4C9D-9792-FBD2EDE9545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4367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7F02C30-1EE4-4B5D-B0FA-E662A50D89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4022315-C2CA-48A8-B888-6CE8A81BD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B2128ED-51C3-420D-A9DE-F0C1EE22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A17-4205-433B-9EC0-3F5AC2B14C2A}" type="datetimeFigureOut">
              <a:rPr lang="da-DK" smtClean="0"/>
              <a:t>30-08-2021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32EBC7B-3FA5-4552-A3B1-A0772F2A6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61E80F-6AAC-4C25-8F39-D7D66FDBB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89B43-5A83-4C9D-9792-FBD2EDE9545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321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F85E2-95B4-4EB9-B8E6-E02F5F9B8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997C784-8FDE-456E-A761-FF01D5E64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AB607CF-27EC-4356-8405-CD1C06263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A17-4205-433B-9EC0-3F5AC2B14C2A}" type="datetimeFigureOut">
              <a:rPr lang="da-DK" smtClean="0"/>
              <a:t>30-08-2021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0CC87E2-AA3E-49B7-937E-D33796571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0EA945E-1E39-4C0A-8135-64C9235D4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89B43-5A83-4C9D-9792-FBD2EDE9545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830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14B31-0343-4066-9CF8-27B4234B1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5628B17-1EB7-471B-908F-6EB61AF6E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1C4AA7E-E3FE-4ECD-A305-05F75FA1B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A17-4205-433B-9EC0-3F5AC2B14C2A}" type="datetimeFigureOut">
              <a:rPr lang="da-DK" smtClean="0"/>
              <a:t>30-08-2021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C25CB1D-1953-4428-BC5B-2E0CAA924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FF4B33F-87E1-4FA3-A6EA-7069D257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89B43-5A83-4C9D-9792-FBD2EDE9545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953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06D31-536F-4A0D-B78B-9B6C5F93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9164190-B1A9-4ADD-A53F-774ECF919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360DCDD-3025-456C-BFE6-DDC9F9F5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784772D-B1FD-4A5D-B9A2-6A4A732FE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A17-4205-433B-9EC0-3F5AC2B14C2A}" type="datetimeFigureOut">
              <a:rPr lang="da-DK" smtClean="0"/>
              <a:t>30-08-2021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1BE31C8-2F6C-4FCB-90BB-73DC6C414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2BB2EFA-FF6D-46FA-B7E0-2679D7437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89B43-5A83-4C9D-9792-FBD2EDE9545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3095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6C8CF7-D15F-4173-BD37-327D2F225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35756F4-50A8-4B97-B338-93A586E9E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A50E107-CF1C-4352-8348-099A42B54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3ABE878-2EDA-48DE-906B-088177BCB4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053481A-F364-46E4-B2AB-C7471FC42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4F686CC8-EA7D-49CD-91AE-4D18D2131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A17-4205-433B-9EC0-3F5AC2B14C2A}" type="datetimeFigureOut">
              <a:rPr lang="da-DK" smtClean="0"/>
              <a:t>30-08-2021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77B4EE15-9DF0-4420-A61E-082596344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B872216-D8AB-4518-AAA0-2DA6AAB2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89B43-5A83-4C9D-9792-FBD2EDE9545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638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19E496-DDE3-411B-9F6B-936063E04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7F002FE-C329-4720-9F8F-088E30871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A17-4205-433B-9EC0-3F5AC2B14C2A}" type="datetimeFigureOut">
              <a:rPr lang="da-DK" smtClean="0"/>
              <a:t>30-08-2021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9802007-F371-40C6-B01D-C4D74ECE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CEAE58B-B06E-469C-8733-E4193D27B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89B43-5A83-4C9D-9792-FBD2EDE9545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853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B8757B4-AAA5-4361-B5C0-52C4620CE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A17-4205-433B-9EC0-3F5AC2B14C2A}" type="datetimeFigureOut">
              <a:rPr lang="da-DK" smtClean="0"/>
              <a:t>30-08-2021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77C1D91-5B1C-45E2-99C4-8BEE2D578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684F1D9-DCFE-4775-B830-66CA3E66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89B43-5A83-4C9D-9792-FBD2EDE9545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1663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7F4747-F217-4ABF-B8C2-C436A9C00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B7858B7-2DEB-458F-B188-919892132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05ACF6D-A827-4233-9A7C-0989E6132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373331D-7D3E-429D-B790-6E7F0EE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A17-4205-433B-9EC0-3F5AC2B14C2A}" type="datetimeFigureOut">
              <a:rPr lang="da-DK" smtClean="0"/>
              <a:t>30-08-2021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B0393B0-165B-48D1-8392-D8C042BEF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E424F1B-54B8-42EB-B591-DCFF0C20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89B43-5A83-4C9D-9792-FBD2EDE9545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7068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2F72F0-07F7-4301-803B-5D32A4C0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820F699-634F-48B4-B762-BE74569946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E4C6CE8-6D11-4D5A-9C04-C35485BDB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FCB20F2-35EB-4432-82B1-BBDBF46B7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A17-4205-433B-9EC0-3F5AC2B14C2A}" type="datetimeFigureOut">
              <a:rPr lang="da-DK" smtClean="0"/>
              <a:t>30-08-2021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D47519F-E587-465F-93CC-F0E24998F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D5923F5-0632-4C13-A958-669B4B273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89B43-5A83-4C9D-9792-FBD2EDE9545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0424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27033E5-90FB-4DB1-B809-BB995D60B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136096F-BCE6-426D-A666-BC247EE25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FC0F494-0C1E-4E04-A451-9791644A6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27A17-4205-433B-9EC0-3F5AC2B14C2A}" type="datetimeFigureOut">
              <a:rPr lang="da-DK" smtClean="0"/>
              <a:t>30-08-2021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156DB1-C8D6-49FA-BF27-9838007A2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97EA419-124E-497E-8AFD-109E82BAB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89B43-5A83-4C9D-9792-FBD2EDE9545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735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kp2017.kalundborg.dk/Rammer_for_lokalplanl&#230;gning/Kalundborg_planomr&#229;de/Kalundborg_nord-vest_(K03)/K03-OF08.aspx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dokument.plandata.dk/20_1113399_DRAFT_1226392493643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1C3C8020-148A-4A2B-9AE2-D18DEC789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E1E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" name="Billede 16" descr="Velkommen&#10;&#10;Luftfoto med projektafgrænsningen og tekst, der beskriver projektet kort. Link til hjemmesiden og info bobble om borgermødet.">
            <a:extLst>
              <a:ext uri="{FF2B5EF4-FFF2-40B4-BE49-F238E27FC236}">
                <a16:creationId xmlns:a16="http://schemas.microsoft.com/office/drawing/2014/main" id="{D9115FB2-1658-4E3A-930E-D81516A124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9" t="1176" r="692"/>
          <a:stretch/>
        </p:blipFill>
        <p:spPr>
          <a:xfrm>
            <a:off x="5544842" y="-1"/>
            <a:ext cx="3599158" cy="5637145"/>
          </a:xfrm>
          <a:prstGeom prst="rect">
            <a:avLst/>
          </a:prstGeom>
        </p:spPr>
      </p:pic>
      <p:pic>
        <p:nvPicPr>
          <p:cNvPr id="14" name="Billede 13" descr="oversigtfoto&#10;&#10;Et billede, der indeholder et kort over byggegrunden.&#10;&#10;Automatisk genereret beskrivelse">
            <a:extLst>
              <a:ext uri="{FF2B5EF4-FFF2-40B4-BE49-F238E27FC236}">
                <a16:creationId xmlns:a16="http://schemas.microsoft.com/office/drawing/2014/main" id="{53078622-1542-4DA7-A5DD-15F14BB3E7C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60" y="590089"/>
            <a:ext cx="5672137" cy="56778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555C610-1FC1-4667-B414-FBC2C013F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-2387600"/>
            <a:ext cx="6858000" cy="2387600"/>
          </a:xfrm>
        </p:spPr>
        <p:txBody>
          <a:bodyPr/>
          <a:lstStyle/>
          <a:p>
            <a:r>
              <a:rPr lang="da-DK"/>
              <a:t>Velkommen til Borgermøde den 11. august 2021</a:t>
            </a:r>
          </a:p>
        </p:txBody>
      </p:sp>
      <p:sp>
        <p:nvSpPr>
          <p:cNvPr id="15" name="Ellipse 14" descr="viser luftfoto med afgrænsning, byggefelter samt mulig placering af punkthuse " title="Oversigtsfoto af lokalplanområdet">
            <a:extLst>
              <a:ext uri="{FF2B5EF4-FFF2-40B4-BE49-F238E27FC236}">
                <a16:creationId xmlns:a16="http://schemas.microsoft.com/office/drawing/2014/main" id="{7AA80F41-25D7-494A-8AC5-93773E20FE2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-531659" y="379040"/>
            <a:ext cx="6071326" cy="6071326"/>
          </a:xfrm>
          <a:prstGeom prst="ellipse">
            <a:avLst/>
          </a:prstGeom>
          <a:noFill/>
          <a:ln w="152400" cap="flat" cmpd="sng" algn="ctr">
            <a:solidFill>
              <a:schemeClr val="bg1">
                <a:alpha val="1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2826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Oversigtskort med opholdsarealer i Klosterparken&#10;&#10;Viser de typiske opholdsmuligheder i forbindelse med arrangementer på Gymnasiet, musikarrangementer og kulturelle event, med mulighed for minimum 50 meters bredt opholdsareal.">
            <a:extLst>
              <a:ext uri="{FF2B5EF4-FFF2-40B4-BE49-F238E27FC236}">
                <a16:creationId xmlns:a16="http://schemas.microsoft.com/office/drawing/2014/main" id="{B14796F6-4989-4570-A9CD-BB015544FC7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94" y="-1148561"/>
            <a:ext cx="4937577" cy="4933161"/>
          </a:xfrm>
          <a:prstGeom prst="rect">
            <a:avLst/>
          </a:prstGeom>
        </p:spPr>
      </p:pic>
      <p:pic>
        <p:nvPicPr>
          <p:cNvPr id="9" name="Billede 8" descr="Oversigtskort der viser parkens størrelse&#10;&#10;Det illustrerer, at der er cirka 65 meter fra Kalundborg Gymnasium til det nærmeste punkthus. ">
            <a:extLst>
              <a:ext uri="{FF2B5EF4-FFF2-40B4-BE49-F238E27FC236}">
                <a16:creationId xmlns:a16="http://schemas.microsoft.com/office/drawing/2014/main" id="{FE917CBD-956F-420A-AE9A-23A17BF6456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5" y="907806"/>
            <a:ext cx="5711472" cy="5706363"/>
          </a:xfrm>
          <a:prstGeom prst="rect">
            <a:avLst/>
          </a:prstGeom>
        </p:spPr>
      </p:pic>
      <p:pic>
        <p:nvPicPr>
          <p:cNvPr id="6" name="Billede 5" descr="logo med tekst og et lille udssnit af projektområdet" title="Midtbys logo">
            <a:extLst>
              <a:ext uri="{FF2B5EF4-FFF2-40B4-BE49-F238E27FC236}">
                <a16:creationId xmlns:a16="http://schemas.microsoft.com/office/drawing/2014/main" id="{FF9232A5-4615-4BDE-94B9-C07CE0EF0B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83" y="5791375"/>
            <a:ext cx="958172" cy="1023080"/>
          </a:xfrm>
          <a:prstGeom prst="rect">
            <a:avLst/>
          </a:prstGeom>
        </p:spPr>
      </p:pic>
      <p:sp>
        <p:nvSpPr>
          <p:cNvPr id="12" name="Ellipse 11" descr="viser på oversigtkort de pladser der idag bruges til kultur, arrangementer, gymnasiet og ophold, som er bevaret." title="Illustrationsplan med grønne opholdsområder">
            <a:extLst>
              <a:ext uri="{FF2B5EF4-FFF2-40B4-BE49-F238E27FC236}">
                <a16:creationId xmlns:a16="http://schemas.microsoft.com/office/drawing/2014/main" id="{2B5A0E72-1085-44CA-9B92-21951319449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570518" y="-1247381"/>
            <a:ext cx="5143529" cy="5143529"/>
          </a:xfrm>
          <a:prstGeom prst="ellipse">
            <a:avLst/>
          </a:prstGeom>
          <a:noFill/>
          <a:ln w="152400">
            <a:solidFill>
              <a:srgbClr val="C0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CF73CD-8FD3-43E8-8753-6B42CC2D1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04" y="68653"/>
            <a:ext cx="6444342" cy="531632"/>
          </a:xfrm>
        </p:spPr>
        <p:txBody>
          <a:bodyPr vert="horz" wrap="square" lIns="91440" tIns="45720" rIns="91440" bIns="45720" anchor="b" anchorCtr="0">
            <a:normAutofit/>
          </a:bodyPr>
          <a:lstStyle>
            <a:lvl1pPr algn="ctr">
              <a:defRPr sz="6000"/>
            </a:lvl1pPr>
          </a:lstStyle>
          <a:p>
            <a:pPr algn="l"/>
            <a:r>
              <a:rPr lang="da-DK" sz="2400" b="1">
                <a:solidFill>
                  <a:srgbClr val="C00000"/>
                </a:solidFill>
                <a:latin typeface="Arial Black" panose="020B0A04020102020204" pitchFamily="34" charset="0"/>
              </a:rPr>
              <a:t>Bebyggelse i den grønne park</a:t>
            </a:r>
          </a:p>
        </p:txBody>
      </p:sp>
    </p:spTree>
    <p:extLst>
      <p:ext uri="{BB962C8B-B14F-4D97-AF65-F5344CB8AC3E}">
        <p14:creationId xmlns:p14="http://schemas.microsoft.com/office/powerpoint/2010/main" val="1493114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Oversigts foto&#10;&#10;foto med kort hvor de offentlige parkeringsarealer er markeret ved munkesøen, Klosterparkvej, Klostertorvet og Torvet">
            <a:extLst>
              <a:ext uri="{FF2B5EF4-FFF2-40B4-BE49-F238E27FC236}">
                <a16:creationId xmlns:a16="http://schemas.microsoft.com/office/drawing/2014/main" id="{66E56811-CC4C-41E4-9CE7-CB27258C333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9" y="907805"/>
            <a:ext cx="5701161" cy="570636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6AB653B7-34FD-4C26-B290-28DDEF4F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 r="1618"/>
          <a:stretch/>
        </p:blipFill>
        <p:spPr>
          <a:xfrm>
            <a:off x="5812397" y="0"/>
            <a:ext cx="3331604" cy="3759200"/>
          </a:xfrm>
          <a:prstGeom prst="rect">
            <a:avLst/>
          </a:prstGeom>
        </p:spPr>
      </p:pic>
      <p:pic>
        <p:nvPicPr>
          <p:cNvPr id="6" name="Billede 5" descr="logo med tekst og et lille udssnit af projektområdet" title="Midtbys logo">
            <a:extLst>
              <a:ext uri="{FF2B5EF4-FFF2-40B4-BE49-F238E27FC236}">
                <a16:creationId xmlns:a16="http://schemas.microsoft.com/office/drawing/2014/main" id="{FF9232A5-4615-4BDE-94B9-C07CE0EF0B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83" y="5791375"/>
            <a:ext cx="958172" cy="102308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059CD9DE-14E8-47A4-B47A-215C00AE9B01}"/>
              </a:ext>
            </a:extLst>
          </p:cNvPr>
          <p:cNvSpPr/>
          <p:nvPr/>
        </p:nvSpPr>
        <p:spPr>
          <a:xfrm>
            <a:off x="5875115" y="2498166"/>
            <a:ext cx="326888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da-DK" sz="1600" b="1" dirty="0">
                <a:solidFill>
                  <a:srgbClr val="000000"/>
                </a:solidFill>
              </a:rPr>
              <a:t>Step 1. </a:t>
            </a:r>
            <a:r>
              <a:rPr lang="da-DK" sz="1600" dirty="0">
                <a:solidFill>
                  <a:srgbClr val="000000"/>
                </a:solidFill>
              </a:rPr>
              <a:t>en indledende parkeringsanalyse for hele midtbyen.</a:t>
            </a:r>
          </a:p>
          <a:p>
            <a:pPr fontAlgn="base"/>
            <a:endParaRPr lang="da-DK" sz="1600" dirty="0">
              <a:solidFill>
                <a:srgbClr val="000000"/>
              </a:solidFill>
            </a:endParaRPr>
          </a:p>
          <a:p>
            <a:pPr fontAlgn="base"/>
            <a:r>
              <a:rPr lang="da-DK" sz="1600" b="1" dirty="0">
                <a:solidFill>
                  <a:srgbClr val="000000"/>
                </a:solidFill>
              </a:rPr>
              <a:t>Step 2</a:t>
            </a:r>
            <a:r>
              <a:rPr lang="da-DK" sz="1600" dirty="0">
                <a:solidFill>
                  <a:srgbClr val="000000"/>
                </a:solidFill>
              </a:rPr>
              <a:t>. parkeringsbehovet til boligformål i området og behovet til offentlige/bymæssige funktioner. </a:t>
            </a:r>
          </a:p>
          <a:p>
            <a:pPr fontAlgn="base"/>
            <a:endParaRPr lang="da-DK" sz="1600" dirty="0">
              <a:solidFill>
                <a:srgbClr val="000000"/>
              </a:solidFill>
            </a:endParaRPr>
          </a:p>
          <a:p>
            <a:pPr fontAlgn="base"/>
            <a:r>
              <a:rPr lang="da-DK" sz="1600" b="1" dirty="0">
                <a:solidFill>
                  <a:srgbClr val="000000"/>
                </a:solidFill>
              </a:rPr>
              <a:t>Step 3.</a:t>
            </a:r>
            <a:r>
              <a:rPr lang="da-DK" sz="1600" dirty="0">
                <a:solidFill>
                  <a:srgbClr val="000000"/>
                </a:solidFill>
              </a:rPr>
              <a:t> Byens fremtidig udvikling, (parkeringsbehov nødvendigvis ikke det samme når biblioteket flyttes og Kaalund Kloster ikke har en offentlig funktion mere, osv. )</a:t>
            </a:r>
            <a:endParaRPr lang="da-DK" sz="16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B23EF4-CEEE-4BC3-BB81-776CCA4B4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04" y="68653"/>
            <a:ext cx="6444342" cy="531632"/>
          </a:xfrm>
        </p:spPr>
        <p:txBody>
          <a:bodyPr vert="horz" wrap="square" lIns="91440" tIns="45720" rIns="91440" bIns="45720" anchor="b" anchorCtr="0">
            <a:normAutofit/>
          </a:bodyPr>
          <a:lstStyle>
            <a:lvl1pPr algn="ctr">
              <a:defRPr sz="6000"/>
            </a:lvl1pPr>
          </a:lstStyle>
          <a:p>
            <a:pPr algn="l"/>
            <a:r>
              <a:rPr lang="da-DK" sz="2400" b="1">
                <a:solidFill>
                  <a:srgbClr val="C00000"/>
                </a:solidFill>
                <a:latin typeface="Arial Black" panose="020B0A04020102020204" pitchFamily="34" charset="0"/>
              </a:rPr>
              <a:t>Parkering</a:t>
            </a:r>
          </a:p>
        </p:txBody>
      </p:sp>
    </p:spTree>
    <p:extLst>
      <p:ext uri="{BB962C8B-B14F-4D97-AF65-F5344CB8AC3E}">
        <p14:creationId xmlns:p14="http://schemas.microsoft.com/office/powerpoint/2010/main" val="3358274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5C610-1FC1-4667-B414-FBC2C013F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-2387600"/>
            <a:ext cx="6858000" cy="2387600"/>
          </a:xfrm>
        </p:spPr>
        <p:txBody>
          <a:bodyPr/>
          <a:lstStyle/>
          <a:p>
            <a:r>
              <a:rPr lang="da-DK"/>
              <a:t>Spørgsmål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3EE79AA-5F26-4EC8-B094-DEB27F1718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73673A9-C8BF-4C64-AC89-18218B2F9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818" y="0"/>
            <a:ext cx="3678182" cy="4142240"/>
          </a:xfrm>
          <a:prstGeom prst="rect">
            <a:avLst/>
          </a:prstGeom>
        </p:spPr>
      </p:pic>
      <p:pic>
        <p:nvPicPr>
          <p:cNvPr id="6" name="Billede 5" descr="logo med tekst og et lille udssnit af projektområdet" title="Midtbys logo">
            <a:extLst>
              <a:ext uri="{FF2B5EF4-FFF2-40B4-BE49-F238E27FC236}">
                <a16:creationId xmlns:a16="http://schemas.microsoft.com/office/drawing/2014/main" id="{FF9232A5-4615-4BDE-94B9-C07CE0EF0B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83" y="5791375"/>
            <a:ext cx="958172" cy="102308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1C3C8020-148A-4A2B-9AE2-D18DEC789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E1E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Billede 13" descr="Oversigtsfoto over lokalplanens område&#10;&#10;viser luftfoto med afgrænsning, byggefelter samt mulig placering af punkthuse ">
            <a:extLst>
              <a:ext uri="{FF2B5EF4-FFF2-40B4-BE49-F238E27FC236}">
                <a16:creationId xmlns:a16="http://schemas.microsoft.com/office/drawing/2014/main" id="{53078622-1542-4DA7-A5DD-15F14BB3E7C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60" y="590089"/>
            <a:ext cx="5672137" cy="5677821"/>
          </a:xfrm>
          <a:prstGeom prst="rect">
            <a:avLst/>
          </a:prstGeom>
        </p:spPr>
      </p:pic>
      <p:sp>
        <p:nvSpPr>
          <p:cNvPr id="15" name="Ellipse 14" descr="viser luftfoto med afgrænsning, byggefelter samt mulig placering af punkthuse " title="Oversigtsfoto af lokalplanområdet">
            <a:extLst>
              <a:ext uri="{FF2B5EF4-FFF2-40B4-BE49-F238E27FC236}">
                <a16:creationId xmlns:a16="http://schemas.microsoft.com/office/drawing/2014/main" id="{7AA80F41-25D7-494A-8AC5-93773E20FE2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-531659" y="379040"/>
            <a:ext cx="6071326" cy="6071326"/>
          </a:xfrm>
          <a:prstGeom prst="ellipse">
            <a:avLst/>
          </a:prstGeom>
          <a:noFill/>
          <a:ln w="152400" cap="flat" cmpd="sng" algn="ctr">
            <a:solidFill>
              <a:schemeClr val="bg1">
                <a:alpha val="1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FDB507B7-7B3A-4E30-BB3B-38961F1B0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 r="1618"/>
          <a:stretch/>
        </p:blipFill>
        <p:spPr>
          <a:xfrm>
            <a:off x="5812397" y="0"/>
            <a:ext cx="3331604" cy="37592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46E3170-7057-4D91-BC85-458C4370A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50908" y="3729743"/>
            <a:ext cx="2720623" cy="2720623"/>
          </a:xfrm>
          <a:prstGeom prst="ellipse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Tekstfelt 12" descr="Spørgsmål&#10;">
            <a:extLst>
              <a:ext uri="{FF2B5EF4-FFF2-40B4-BE49-F238E27FC236}">
                <a16:creationId xmlns:a16="http://schemas.microsoft.com/office/drawing/2014/main" id="{061765AF-A54E-4FAE-89ED-2145952FFC4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50488" y="4697433"/>
            <a:ext cx="3335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bg1"/>
                </a:solidFill>
              </a:rPr>
              <a:t>Spørgsmål</a:t>
            </a:r>
            <a:endParaRPr lang="da-DK" b="1" dirty="0">
              <a:solidFill>
                <a:schemeClr val="bg1"/>
              </a:solidFill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42420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2CEC8320-973D-415A-9DC9-3D6750266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 r="1618"/>
          <a:stretch/>
        </p:blipFill>
        <p:spPr>
          <a:xfrm>
            <a:off x="5812397" y="0"/>
            <a:ext cx="3331604" cy="3759200"/>
          </a:xfrm>
          <a:prstGeom prst="rect">
            <a:avLst/>
          </a:prstGeom>
        </p:spPr>
      </p:pic>
      <p:pic>
        <p:nvPicPr>
          <p:cNvPr id="6" name="Billede 5" descr="logo med tekst og et lille udssnit af projektområdet" title="Midtbys logo">
            <a:extLst>
              <a:ext uri="{FF2B5EF4-FFF2-40B4-BE49-F238E27FC236}">
                <a16:creationId xmlns:a16="http://schemas.microsoft.com/office/drawing/2014/main" id="{FF9232A5-4615-4BDE-94B9-C07CE0EF0B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83" y="5791375"/>
            <a:ext cx="958172" cy="1023080"/>
          </a:xfrm>
          <a:prstGeom prst="rect">
            <a:avLst/>
          </a:prstGeom>
        </p:spPr>
      </p:pic>
      <p:pic>
        <p:nvPicPr>
          <p:cNvPr id="3" name="Billede 2" descr="Screenshot af projektets hjemmeside&#10;&#10;Den forside man møder, når man går ind på www.kalundborg.dk/midtbyen ">
            <a:extLst>
              <a:ext uri="{FF2B5EF4-FFF2-40B4-BE49-F238E27FC236}">
                <a16:creationId xmlns:a16="http://schemas.microsoft.com/office/drawing/2014/main" id="{E30BFF74-ED2E-40E6-9838-ED2F6D8A349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81" y="974316"/>
            <a:ext cx="3001147" cy="5595889"/>
          </a:xfrm>
          <a:prstGeom prst="rect">
            <a:avLst/>
          </a:prstGeom>
        </p:spPr>
      </p:pic>
      <p:sp>
        <p:nvSpPr>
          <p:cNvPr id="10" name="Ellipse 9" descr="Info boble&#10;&#10;Med link til hjemmesiden der fortæller om projektet og dato for høringsfristen. ">
            <a:extLst>
              <a:ext uri="{FF2B5EF4-FFF2-40B4-BE49-F238E27FC236}">
                <a16:creationId xmlns:a16="http://schemas.microsoft.com/office/drawing/2014/main" id="{119B5E36-8F25-40D9-8B0B-76D39E7083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275907" y="2420983"/>
            <a:ext cx="3971109" cy="3971109"/>
          </a:xfrm>
          <a:prstGeom prst="ellipse">
            <a:avLst/>
          </a:prstGeom>
          <a:solidFill>
            <a:srgbClr val="BF1E2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bg1"/>
              </a:solidFill>
            </a:endParaRPr>
          </a:p>
        </p:txBody>
      </p:sp>
      <p:sp>
        <p:nvSpPr>
          <p:cNvPr id="11" name="Tekstfelt 10" descr="www.kalundborg.dk/midtbyen&#10;">
            <a:extLst>
              <a:ext uri="{FF2B5EF4-FFF2-40B4-BE49-F238E27FC236}">
                <a16:creationId xmlns:a16="http://schemas.microsoft.com/office/drawing/2014/main" id="{149EEE03-44ED-4B14-B1E8-722CFE8753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07130" y="3819074"/>
            <a:ext cx="323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</a:rPr>
              <a:t>www.kalundborg.dk/midtbyen</a:t>
            </a:r>
          </a:p>
          <a:p>
            <a:endParaRPr lang="da-DK" dirty="0"/>
          </a:p>
        </p:txBody>
      </p:sp>
      <p:sp>
        <p:nvSpPr>
          <p:cNvPr id="12" name="Tekstfelt 11" descr="Høringsfrist den 18. august 2021&#10;">
            <a:extLst>
              <a:ext uri="{FF2B5EF4-FFF2-40B4-BE49-F238E27FC236}">
                <a16:creationId xmlns:a16="http://schemas.microsoft.com/office/drawing/2014/main" id="{642AF8DF-6446-4A3D-8D9A-31C5E718F9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02626" y="4465405"/>
            <a:ext cx="3335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</a:rPr>
              <a:t>Høringsfrist den 18. august 2021</a:t>
            </a:r>
          </a:p>
          <a:p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FFA07CC-B350-4366-8171-263C95FE4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04" y="68653"/>
            <a:ext cx="6444342" cy="531632"/>
          </a:xfrm>
        </p:spPr>
        <p:txBody>
          <a:bodyPr vert="horz" wrap="square" lIns="91440" tIns="45720" rIns="91440" bIns="45720" anchor="b" anchorCtr="0">
            <a:normAutofit/>
          </a:bodyPr>
          <a:lstStyle>
            <a:lvl1pPr algn="ctr">
              <a:defRPr sz="6000"/>
            </a:lvl1pPr>
          </a:lstStyle>
          <a:p>
            <a:pPr algn="l"/>
            <a:r>
              <a:rPr lang="da-DK" sz="2400" b="1">
                <a:solidFill>
                  <a:srgbClr val="C00000"/>
                </a:solidFill>
                <a:latin typeface="Arial Black" panose="020B0A04020102020204" pitchFamily="34" charset="0"/>
              </a:rPr>
              <a:t>Hjemmeside og høringsfrist </a:t>
            </a:r>
          </a:p>
        </p:txBody>
      </p:sp>
    </p:spTree>
    <p:extLst>
      <p:ext uri="{BB962C8B-B14F-4D97-AF65-F5344CB8AC3E}">
        <p14:creationId xmlns:p14="http://schemas.microsoft.com/office/powerpoint/2010/main" val="3949235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5C610-1FC1-4667-B414-FBC2C013F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03" y="68653"/>
            <a:ext cx="7286897" cy="531632"/>
          </a:xfrm>
        </p:spPr>
        <p:txBody>
          <a:bodyPr>
            <a:noAutofit/>
          </a:bodyPr>
          <a:lstStyle/>
          <a:p>
            <a:pPr algn="l"/>
            <a:r>
              <a:rPr lang="da-DK" sz="2400" b="1">
                <a:solidFill>
                  <a:srgbClr val="C00000"/>
                </a:solidFill>
                <a:latin typeface="Arial Black" panose="020B0A04020102020204" pitchFamily="34" charset="0"/>
              </a:rPr>
              <a:t>En del af noget større </a:t>
            </a:r>
          </a:p>
        </p:txBody>
      </p:sp>
      <p:pic>
        <p:nvPicPr>
          <p:cNvPr id="6" name="Billede 5" descr="logo med tekst og et lille udssnit af projektområdet" title="Midtbys logo">
            <a:extLst>
              <a:ext uri="{FF2B5EF4-FFF2-40B4-BE49-F238E27FC236}">
                <a16:creationId xmlns:a16="http://schemas.microsoft.com/office/drawing/2014/main" id="{FF9232A5-4615-4BDE-94B9-C07CE0EF0B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83" y="5791375"/>
            <a:ext cx="958172" cy="1023080"/>
          </a:xfrm>
          <a:prstGeom prst="rect">
            <a:avLst/>
          </a:prstGeom>
        </p:spPr>
      </p:pic>
      <p:pic>
        <p:nvPicPr>
          <p:cNvPr id="9" name="Billede 8" descr="Oversigtskort der viser alle områderne der arbejdes med i forbindelse med boligudvikling i Kalundborg Midtby&#10;&#10;Klosterparken markeret med blå, Klostertorvet markeret med gul og bygninger på torvet markeret med rød">
            <a:extLst>
              <a:ext uri="{FF2B5EF4-FFF2-40B4-BE49-F238E27FC236}">
                <a16:creationId xmlns:a16="http://schemas.microsoft.com/office/drawing/2014/main" id="{E66D84C3-8A66-48B9-B769-8AE5CE7D2C3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5" y="731521"/>
            <a:ext cx="5977004" cy="597430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9B42A5F-DE0F-4A44-BDFF-FD5436A4D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 r="1618"/>
          <a:stretch/>
        </p:blipFill>
        <p:spPr>
          <a:xfrm>
            <a:off x="5812397" y="0"/>
            <a:ext cx="3331604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79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2CEC8320-973D-415A-9DC9-3D6750266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 r="1618"/>
          <a:stretch/>
        </p:blipFill>
        <p:spPr>
          <a:xfrm>
            <a:off x="5812397" y="0"/>
            <a:ext cx="3331604" cy="3759200"/>
          </a:xfrm>
          <a:prstGeom prst="rect">
            <a:avLst/>
          </a:prstGeom>
        </p:spPr>
      </p:pic>
      <p:pic>
        <p:nvPicPr>
          <p:cNvPr id="6" name="Billede 5" descr="logo med tekst og et lille udssnit af projektområdet" title="Midtbys logo">
            <a:extLst>
              <a:ext uri="{FF2B5EF4-FFF2-40B4-BE49-F238E27FC236}">
                <a16:creationId xmlns:a16="http://schemas.microsoft.com/office/drawing/2014/main" id="{FF9232A5-4615-4BDE-94B9-C07CE0EF0B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83" y="5791375"/>
            <a:ext cx="958172" cy="1023080"/>
          </a:xfrm>
          <a:prstGeom prst="rect">
            <a:avLst/>
          </a:prstGeom>
        </p:spPr>
      </p:pic>
      <p:pic>
        <p:nvPicPr>
          <p:cNvPr id="3" name="Billede 2" descr="Screenshot af hjemmesiden for projektet&#10;&#10;Den forside man møder, når man går ind på www.kalundborg.dk/midtbyen ">
            <a:extLst>
              <a:ext uri="{FF2B5EF4-FFF2-40B4-BE49-F238E27FC236}">
                <a16:creationId xmlns:a16="http://schemas.microsoft.com/office/drawing/2014/main" id="{E30BFF74-ED2E-40E6-9838-ED2F6D8A349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81" y="974316"/>
            <a:ext cx="3001147" cy="5595889"/>
          </a:xfrm>
          <a:prstGeom prst="rect">
            <a:avLst/>
          </a:prstGeom>
        </p:spPr>
      </p:pic>
      <p:sp>
        <p:nvSpPr>
          <p:cNvPr id="10" name="Ellipse 9" descr="Info boble&#10;&#10;Med link til hjemmesiden der fortæller om projektet. samt dato for høringsfristen. ">
            <a:extLst>
              <a:ext uri="{FF2B5EF4-FFF2-40B4-BE49-F238E27FC236}">
                <a16:creationId xmlns:a16="http://schemas.microsoft.com/office/drawing/2014/main" id="{119B5E36-8F25-40D9-8B0B-76D39E7083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275907" y="2420983"/>
            <a:ext cx="3971109" cy="3971109"/>
          </a:xfrm>
          <a:prstGeom prst="ellipse">
            <a:avLst/>
          </a:prstGeom>
          <a:solidFill>
            <a:srgbClr val="BF1E2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bg1"/>
              </a:solidFill>
            </a:endParaRPr>
          </a:p>
        </p:txBody>
      </p:sp>
      <p:sp>
        <p:nvSpPr>
          <p:cNvPr id="11" name="Tekstfelt 10" descr="Linkt til projektet på hjememsiden" title="Link til hjemmeside">
            <a:extLst>
              <a:ext uri="{FF2B5EF4-FFF2-40B4-BE49-F238E27FC236}">
                <a16:creationId xmlns:a16="http://schemas.microsoft.com/office/drawing/2014/main" id="{149EEE03-44ED-4B14-B1E8-722CFE8753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07130" y="3819074"/>
            <a:ext cx="323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>
                <a:solidFill>
                  <a:schemeClr val="bg1"/>
                </a:solidFill>
              </a:rPr>
              <a:t>www.kalundborg.dk/midtbyen</a:t>
            </a:r>
          </a:p>
          <a:p>
            <a:endParaRPr lang="da-DK"/>
          </a:p>
        </p:txBody>
      </p:sp>
      <p:sp>
        <p:nvSpPr>
          <p:cNvPr id="12" name="Tekstfelt 11" descr="Dato for høringsfrist" title="dato for hørringsfrist">
            <a:extLst>
              <a:ext uri="{FF2B5EF4-FFF2-40B4-BE49-F238E27FC236}">
                <a16:creationId xmlns:a16="http://schemas.microsoft.com/office/drawing/2014/main" id="{642AF8DF-6446-4A3D-8D9A-31C5E718F9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02626" y="4465405"/>
            <a:ext cx="3335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>
                <a:solidFill>
                  <a:schemeClr val="bg1"/>
                </a:solidFill>
              </a:rPr>
              <a:t>Høringsfrist den 18. august 2021</a:t>
            </a:r>
          </a:p>
          <a:p>
            <a:endParaRPr lang="da-DK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FFA07CC-B350-4366-8171-263C95FE4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04" y="68653"/>
            <a:ext cx="6444342" cy="531632"/>
          </a:xfrm>
        </p:spPr>
        <p:txBody>
          <a:bodyPr vert="horz" wrap="square" lIns="91440" tIns="45720" rIns="91440" bIns="45720" anchor="b" anchorCtr="0">
            <a:normAutofit/>
          </a:bodyPr>
          <a:lstStyle>
            <a:lvl1pPr algn="ctr">
              <a:defRPr sz="6000"/>
            </a:lvl1pPr>
          </a:lstStyle>
          <a:p>
            <a:pPr algn="l"/>
            <a:r>
              <a:rPr lang="da-DK" sz="2400" b="1">
                <a:solidFill>
                  <a:srgbClr val="C00000"/>
                </a:solidFill>
                <a:latin typeface="Arial Black" panose="020B0A04020102020204" pitchFamily="34" charset="0"/>
              </a:rPr>
              <a:t>Hjemmeside og høringsfrist </a:t>
            </a:r>
          </a:p>
        </p:txBody>
      </p:sp>
    </p:spTree>
    <p:extLst>
      <p:ext uri="{BB962C8B-B14F-4D97-AF65-F5344CB8AC3E}">
        <p14:creationId xmlns:p14="http://schemas.microsoft.com/office/powerpoint/2010/main" val="3436578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6AB653B7-34FD-4C26-B290-28DDEF4F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 r="1618"/>
          <a:stretch/>
        </p:blipFill>
        <p:spPr>
          <a:xfrm>
            <a:off x="5812397" y="0"/>
            <a:ext cx="3331604" cy="3759200"/>
          </a:xfrm>
          <a:prstGeom prst="rect">
            <a:avLst/>
          </a:prstGeom>
        </p:spPr>
      </p:pic>
      <p:pic>
        <p:nvPicPr>
          <p:cNvPr id="3" name="Billede 2" descr="Kort fra den gældende Lokalplan 1.1-3&#10;&#10;Kortet viser de gældende delområder i området ">
            <a:extLst>
              <a:ext uri="{FF2B5EF4-FFF2-40B4-BE49-F238E27FC236}">
                <a16:creationId xmlns:a16="http://schemas.microsoft.com/office/drawing/2014/main" id="{899DBBD8-EE81-4C03-9490-6C6456E10A7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0" t="10329" r="6924" b="24280"/>
          <a:stretch/>
        </p:blipFill>
        <p:spPr>
          <a:xfrm>
            <a:off x="372534" y="1202264"/>
            <a:ext cx="4199466" cy="4484512"/>
          </a:xfrm>
          <a:prstGeom prst="rect">
            <a:avLst/>
          </a:prstGeom>
        </p:spPr>
      </p:pic>
      <p:pic>
        <p:nvPicPr>
          <p:cNvPr id="4" name="Billede 3" descr="Kort fra forslag til  ny Lokalplan 577&#10;&#10;Kortet viser forslaget til de nye delområder, byggefelter og parkeringsområder.">
            <a:extLst>
              <a:ext uri="{FF2B5EF4-FFF2-40B4-BE49-F238E27FC236}">
                <a16:creationId xmlns:a16="http://schemas.microsoft.com/office/drawing/2014/main" id="{DB4C03B6-D429-464A-B8F9-08C7BB3383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4251" r="26677" b="11321"/>
          <a:stretch/>
        </p:blipFill>
        <p:spPr>
          <a:xfrm>
            <a:off x="4572000" y="1202265"/>
            <a:ext cx="4199466" cy="4484511"/>
          </a:xfrm>
          <a:prstGeom prst="rect">
            <a:avLst/>
          </a:prstGeom>
        </p:spPr>
      </p:pic>
      <p:pic>
        <p:nvPicPr>
          <p:cNvPr id="6" name="Billede 5" descr="logo med tekst og et lille udssnit af projektområdet" title="Midtbys logo">
            <a:extLst>
              <a:ext uri="{FF2B5EF4-FFF2-40B4-BE49-F238E27FC236}">
                <a16:creationId xmlns:a16="http://schemas.microsoft.com/office/drawing/2014/main" id="{FF9232A5-4615-4BDE-94B9-C07CE0EF0B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83" y="5791375"/>
            <a:ext cx="958172" cy="1023080"/>
          </a:xfrm>
          <a:prstGeom prst="rect">
            <a:avLst/>
          </a:prstGeom>
        </p:spPr>
      </p:pic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47225DA8-DDFB-454C-B264-8AD2E8784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572000" y="1202264"/>
            <a:ext cx="0" cy="448451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felt 12" descr="navn på eksisterende lokalplan " title="Lokalplan nr. 1.1-3">
            <a:extLst>
              <a:ext uri="{FF2B5EF4-FFF2-40B4-BE49-F238E27FC236}">
                <a16:creationId xmlns:a16="http://schemas.microsoft.com/office/drawing/2014/main" id="{545C72FB-9E5F-4B3D-8941-13FF0BE2C0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72533" y="5686776"/>
            <a:ext cx="323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rgbClr val="C00000"/>
                </a:solidFill>
              </a:rPr>
              <a:t>Lokalplan nr. 1.1-3</a:t>
            </a:r>
            <a:endParaRPr lang="da-DK" b="1">
              <a:solidFill>
                <a:srgbClr val="C00000"/>
              </a:solidFill>
            </a:endParaRPr>
          </a:p>
          <a:p>
            <a:endParaRPr lang="da-DK">
              <a:solidFill>
                <a:srgbClr val="C00000"/>
              </a:solidFill>
            </a:endParaRPr>
          </a:p>
        </p:txBody>
      </p:sp>
      <p:sp>
        <p:nvSpPr>
          <p:cNvPr id="14" name="Tekstfelt 13" descr="Navn på ny Lokalplan " title="Lokalplan nr. 577">
            <a:extLst>
              <a:ext uri="{FF2B5EF4-FFF2-40B4-BE49-F238E27FC236}">
                <a16:creationId xmlns:a16="http://schemas.microsoft.com/office/drawing/2014/main" id="{43AE9656-DF3E-4921-92E1-5FEB9502C74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571999" y="5686776"/>
            <a:ext cx="323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rgbClr val="C00000"/>
                </a:solidFill>
              </a:rPr>
              <a:t>Lokalplan nr. 577</a:t>
            </a:r>
            <a:endParaRPr lang="da-DK" b="1">
              <a:solidFill>
                <a:srgbClr val="C00000"/>
              </a:solidFill>
            </a:endParaRPr>
          </a:p>
          <a:p>
            <a:endParaRPr lang="da-DK">
              <a:solidFill>
                <a:srgbClr val="C00000"/>
              </a:solidFill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459AA39-8F65-4F4E-8FA9-7FA7B3D73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04" y="68653"/>
            <a:ext cx="6444342" cy="531632"/>
          </a:xfrm>
        </p:spPr>
        <p:txBody>
          <a:bodyPr vert="horz" wrap="square" lIns="91440" tIns="45720" rIns="91440" bIns="45720" anchor="b" anchorCtr="0">
            <a:normAutofit/>
          </a:bodyPr>
          <a:lstStyle>
            <a:lvl1pPr algn="ctr">
              <a:defRPr sz="6000"/>
            </a:lvl1pPr>
          </a:lstStyle>
          <a:p>
            <a:pPr algn="l"/>
            <a:r>
              <a:rPr lang="da-DK" sz="2400" b="1">
                <a:solidFill>
                  <a:srgbClr val="C00000"/>
                </a:solidFill>
                <a:latin typeface="Arial Black" panose="020B0A04020102020204" pitchFamily="34" charset="0"/>
              </a:rPr>
              <a:t>Eksisterende plangrundlag</a:t>
            </a:r>
          </a:p>
        </p:txBody>
      </p:sp>
    </p:spTree>
    <p:extLst>
      <p:ext uri="{BB962C8B-B14F-4D97-AF65-F5344CB8AC3E}">
        <p14:creationId xmlns:p14="http://schemas.microsoft.com/office/powerpoint/2010/main" val="2376386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6AB653B7-34FD-4C26-B290-28DDEF4F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 r="1618"/>
          <a:stretch/>
        </p:blipFill>
        <p:spPr>
          <a:xfrm>
            <a:off x="5812397" y="0"/>
            <a:ext cx="3331604" cy="3759200"/>
          </a:xfrm>
          <a:prstGeom prst="rect">
            <a:avLst/>
          </a:prstGeom>
        </p:spPr>
      </p:pic>
      <p:graphicFrame>
        <p:nvGraphicFramePr>
          <p:cNvPr id="10" name="Tabel 7" descr="Eksisterende plangrundlag&#10;&#10;Beskriver de overordnet retningslinjer i det eksisterende plangrundlag og det forslået plangrundlag. Blandt andet anvendelse, bebyggelsesprocent, højder, med mere.">
            <a:extLst>
              <a:ext uri="{FF2B5EF4-FFF2-40B4-BE49-F238E27FC236}">
                <a16:creationId xmlns:a16="http://schemas.microsoft.com/office/drawing/2014/main" id="{8F810B01-6010-49DF-8A2C-8BDDAFD083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362863"/>
              </p:ext>
            </p:extLst>
          </p:nvPr>
        </p:nvGraphicFramePr>
        <p:xfrm>
          <a:off x="278423" y="797012"/>
          <a:ext cx="7863860" cy="5505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603">
                  <a:extLst>
                    <a:ext uri="{9D8B030D-6E8A-4147-A177-3AD203B41FA5}">
                      <a16:colId xmlns:a16="http://schemas.microsoft.com/office/drawing/2014/main" val="682808453"/>
                    </a:ext>
                  </a:extLst>
                </a:gridCol>
                <a:gridCol w="3223197">
                  <a:extLst>
                    <a:ext uri="{9D8B030D-6E8A-4147-A177-3AD203B41FA5}">
                      <a16:colId xmlns:a16="http://schemas.microsoft.com/office/drawing/2014/main" val="1194550044"/>
                    </a:ext>
                  </a:extLst>
                </a:gridCol>
                <a:gridCol w="3536060">
                  <a:extLst>
                    <a:ext uri="{9D8B030D-6E8A-4147-A177-3AD203B41FA5}">
                      <a16:colId xmlns:a16="http://schemas.microsoft.com/office/drawing/2014/main" val="182165156"/>
                    </a:ext>
                  </a:extLst>
                </a:gridCol>
              </a:tblGrid>
              <a:tr h="256165">
                <a:tc>
                  <a:txBody>
                    <a:bodyPr/>
                    <a:lstStyle/>
                    <a:p>
                      <a:endParaRPr lang="da-DK" sz="12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Eksisterende grundlag 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Ændringer i fremtidig grundlag 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917531"/>
                  </a:ext>
                </a:extLst>
              </a:tr>
              <a:tr h="2071760">
                <a:tc>
                  <a:txBody>
                    <a:bodyPr/>
                    <a:lstStyle/>
                    <a:p>
                      <a:r>
                        <a:rPr lang="da-DK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Kommuneplan-ramme</a:t>
                      </a:r>
                      <a:br>
                        <a:rPr lang="da-DK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a-DK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K03.OF08</a:t>
                      </a:r>
                      <a:endParaRPr lang="da-DK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da-DK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a-DK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Vs. </a:t>
                      </a:r>
                    </a:p>
                    <a:p>
                      <a:endParaRPr lang="da-DK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a-DK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Kommuneplantillæg nr. 5</a:t>
                      </a:r>
                    </a:p>
                    <a:p>
                      <a:endParaRPr lang="da-DK" sz="1000" dirty="0"/>
                    </a:p>
                  </a:txBody>
                  <a:tcPr>
                    <a:solidFill>
                      <a:srgbClr val="FAC2C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da-DK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Anvendelse</a:t>
                      </a:r>
                      <a: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b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offentlige formål. </a:t>
                      </a:r>
                      <a:r>
                        <a:rPr lang="da-DK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Administration og andre offentlige formål. P-pladser må ikke optage plads i det hidtidige parkområde.</a:t>
                      </a:r>
                      <a:br>
                        <a:rPr lang="da-DK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da-DK" sz="11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da-DK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Bebyggelses procenten </a:t>
                      </a:r>
                      <a: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på 100</a:t>
                      </a:r>
                      <a:b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a-DK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(svarende til ca. 13.000 udover Kaalund kloster)</a:t>
                      </a:r>
                      <a:endParaRPr lang="da-DK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AC2C2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a-DK" sz="1100" b="1"/>
                        <a:t>Anvendelse: </a:t>
                      </a:r>
                      <a:br>
                        <a:rPr lang="da-DK" sz="1100"/>
                      </a:br>
                      <a:r>
                        <a:rPr lang="da-DK" sz="1100"/>
                        <a:t>Bolig- og rekreative formål. Etageboligbebyggelse</a:t>
                      </a:r>
                      <a:br>
                        <a:rPr lang="da-DK" sz="1100"/>
                      </a:br>
                      <a:br>
                        <a:rPr lang="da-DK" sz="1100"/>
                      </a:br>
                      <a:endParaRPr lang="da-DK" sz="1100"/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da-DK" sz="1100" b="1"/>
                        <a:t>Bebyggelse </a:t>
                      </a:r>
                      <a:r>
                        <a:rPr lang="da-DK" sz="1100" b="1" err="1"/>
                        <a:t>maks</a:t>
                      </a:r>
                      <a:r>
                        <a:rPr lang="da-DK" sz="1100" b="1"/>
                        <a:t> </a:t>
                      </a:r>
                      <a:r>
                        <a:rPr lang="da-DK" sz="1100"/>
                        <a:t>10.000 m2 ny bebyggelse, dvs. udover Kaalund kloster. En lavere bebyggelsesprocent</a:t>
                      </a:r>
                      <a:br>
                        <a:rPr lang="da-DK" sz="1100"/>
                      </a:br>
                      <a:br>
                        <a:rPr lang="da-DK" sz="1100"/>
                      </a:br>
                      <a:endParaRPr lang="da-DK" sz="1100" i="1"/>
                    </a:p>
                  </a:txBody>
                  <a:tcPr>
                    <a:solidFill>
                      <a:srgbClr val="FAC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350354"/>
                  </a:ext>
                </a:extLst>
              </a:tr>
              <a:tr h="3159823">
                <a:tc>
                  <a:txBody>
                    <a:bodyPr/>
                    <a:lstStyle/>
                    <a:p>
                      <a:r>
                        <a:rPr lang="da-DK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Lokalplan-</a:t>
                      </a:r>
                      <a:br>
                        <a:rPr lang="da-DK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a-DK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ramme </a:t>
                      </a:r>
                      <a:br>
                        <a:rPr lang="da-DK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a-DK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1.1-3</a:t>
                      </a:r>
                      <a:endParaRPr lang="da-DK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da-DK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a-DK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Vs. </a:t>
                      </a:r>
                    </a:p>
                    <a:p>
                      <a:endParaRPr lang="da-DK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a-DK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Lokalplan nr. </a:t>
                      </a:r>
                      <a:endParaRPr lang="da-DK" sz="1000" dirty="0"/>
                    </a:p>
                  </a:txBody>
                  <a:tcPr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rtl="0" fontAlgn="ctr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a-DK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Anvendelse generelt</a:t>
                      </a:r>
                      <a: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offentlige formål.</a:t>
                      </a:r>
                    </a:p>
                    <a:p>
                      <a:pPr marL="0" indent="0" rtl="0" font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b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da-DK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maks</a:t>
                      </a:r>
                      <a: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 1/2 etage </a:t>
                      </a:r>
                      <a:br>
                        <a:rPr lang="da-DK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Bygningshøjden må ikke overstige 14 m over naturligt terræn.</a:t>
                      </a:r>
                      <a:b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da-DK" sz="1100" b="0" i="0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1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Delområde 1: Anvendelse: </a:t>
                      </a:r>
                      <a: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park og lign.</a:t>
                      </a:r>
                      <a:b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da-DK" sz="11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1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Delområde 2: Anvendelse</a:t>
                      </a:r>
                      <a: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Kommunal administration og kulturelle formål. Og </a:t>
                      </a:r>
                      <a: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parkering og udendørs opholds- og friarealer.</a:t>
                      </a:r>
                      <a:b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da-DK" sz="1100" b="0" i="0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Delområde 3: Anvendelse: Bibliotek og Teater. Og </a:t>
                      </a:r>
                      <a: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parkering og udendørs opholds- og friarealer.</a:t>
                      </a:r>
                      <a:b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da-DK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Delområde 4: Anvendelse: Parkering</a:t>
                      </a:r>
                      <a:endParaRPr lang="da-DK" sz="1100" dirty="0"/>
                    </a:p>
                  </a:txBody>
                  <a:tcPr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rtl="0" fontAlgn="ctr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a-DK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Anvendelse generelt: </a:t>
                      </a:r>
                      <a: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Boligformål og rekreativ Park. </a:t>
                      </a:r>
                      <a:b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da-DK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rtl="0" font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da-DK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rtl="0" fontAlgn="ctr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a-DK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maks</a:t>
                      </a:r>
                      <a: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 etage og </a:t>
                      </a:r>
                      <a:r>
                        <a:rPr lang="da-DK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maks</a:t>
                      </a:r>
                      <a: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16,5 meter</a:t>
                      </a:r>
                    </a:p>
                    <a:p>
                      <a:pPr marL="0" indent="0" rtl="0" font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b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da-DK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1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Delområde 1: Anvendelse: </a:t>
                      </a:r>
                      <a: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park og lign.</a:t>
                      </a:r>
                      <a:b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da-DK" sz="11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1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Delområde 2: Anvendelse</a:t>
                      </a:r>
                      <a: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Boligformål, </a:t>
                      </a:r>
                      <a: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parkering og udendørs opholds- og friarealer.</a:t>
                      </a:r>
                      <a:b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b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da-DK" sz="11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1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Delområde 3: Anvendelse</a:t>
                      </a:r>
                      <a: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Boligformål, </a:t>
                      </a:r>
                      <a: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parkering og udendørs opholds- og friarealer.</a:t>
                      </a:r>
                      <a:b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da-DK" sz="11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1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Delområde 4: Anvendelse</a:t>
                      </a:r>
                      <a:r>
                        <a:rPr lang="da-DK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Boligformål, </a:t>
                      </a:r>
                      <a: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parkering og udendørs opholds- og friarealer.</a:t>
                      </a:r>
                      <a:endParaRPr lang="da-DK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da-DK" sz="1100" dirty="0"/>
                    </a:p>
                  </a:txBody>
                  <a:tcPr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0642"/>
                  </a:ext>
                </a:extLst>
              </a:tr>
            </a:tbl>
          </a:graphicData>
        </a:graphic>
      </p:graphicFrame>
      <p:pic>
        <p:nvPicPr>
          <p:cNvPr id="6" name="Billede 5" descr="logo med tekst og et lille udssnit af projektområdet" title="Midtbys logo">
            <a:extLst>
              <a:ext uri="{FF2B5EF4-FFF2-40B4-BE49-F238E27FC236}">
                <a16:creationId xmlns:a16="http://schemas.microsoft.com/office/drawing/2014/main" id="{FF9232A5-4615-4BDE-94B9-C07CE0EF0B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83" y="5791375"/>
            <a:ext cx="958172" cy="102308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90DE09-CB4B-4645-BA73-66BA4DB6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04" y="68653"/>
            <a:ext cx="6444342" cy="531632"/>
          </a:xfrm>
        </p:spPr>
        <p:txBody>
          <a:bodyPr vert="horz" wrap="square" lIns="91440" tIns="45720" rIns="91440" bIns="45720" anchor="b" anchorCtr="0">
            <a:normAutofit/>
          </a:bodyPr>
          <a:lstStyle>
            <a:lvl1pPr algn="ctr">
              <a:defRPr sz="6000"/>
            </a:lvl1pPr>
          </a:lstStyle>
          <a:p>
            <a:pPr algn="l"/>
            <a:r>
              <a:rPr lang="da-DK" sz="2400" b="1">
                <a:solidFill>
                  <a:srgbClr val="C00000"/>
                </a:solidFill>
                <a:latin typeface="Arial Black" panose="020B0A04020102020204" pitchFamily="34" charset="0"/>
              </a:rPr>
              <a:t>Eksisterende plangrundlag</a:t>
            </a:r>
          </a:p>
        </p:txBody>
      </p:sp>
    </p:spTree>
    <p:extLst>
      <p:ext uri="{BB962C8B-B14F-4D97-AF65-F5344CB8AC3E}">
        <p14:creationId xmlns:p14="http://schemas.microsoft.com/office/powerpoint/2010/main" val="102941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6AB653B7-34FD-4C26-B290-28DDEF4F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 r="1618"/>
          <a:stretch/>
        </p:blipFill>
        <p:spPr>
          <a:xfrm>
            <a:off x="5812397" y="0"/>
            <a:ext cx="3331604" cy="3759200"/>
          </a:xfrm>
          <a:prstGeom prst="rect">
            <a:avLst/>
          </a:prstGeom>
        </p:spPr>
      </p:pic>
      <p:pic>
        <p:nvPicPr>
          <p:cNvPr id="6" name="Billede 5" descr="logo med tekst og et lille udssnit af projektområdet" title="Midtbys logo">
            <a:extLst>
              <a:ext uri="{FF2B5EF4-FFF2-40B4-BE49-F238E27FC236}">
                <a16:creationId xmlns:a16="http://schemas.microsoft.com/office/drawing/2014/main" id="{FF9232A5-4615-4BDE-94B9-C07CE0EF0B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83" y="5791375"/>
            <a:ext cx="958172" cy="1023080"/>
          </a:xfrm>
          <a:prstGeom prst="rect">
            <a:avLst/>
          </a:prstGeom>
        </p:spPr>
      </p:pic>
      <p:pic>
        <p:nvPicPr>
          <p:cNvPr id="2" name="Billede 1" descr="Illustrationsplan over mulig placering af bebyggelse i parken" title="Kort fra gældende Lokalplan 1.1-3">
            <a:extLst>
              <a:ext uri="{FF2B5EF4-FFF2-40B4-BE49-F238E27FC236}">
                <a16:creationId xmlns:a16="http://schemas.microsoft.com/office/drawing/2014/main" id="{A5967FD1-79B1-4FBE-9886-4DF6877B8CF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53" t="9754" r="15306" b="22634"/>
          <a:stretch/>
        </p:blipFill>
        <p:spPr>
          <a:xfrm>
            <a:off x="293510" y="1208157"/>
            <a:ext cx="3657600" cy="4636840"/>
          </a:xfrm>
          <a:prstGeom prst="rect">
            <a:avLst/>
          </a:prstGeom>
        </p:spPr>
      </p:pic>
      <p:pic>
        <p:nvPicPr>
          <p:cNvPr id="4" name="Billede 3" descr="Illustrationsplan der viser mulige placering af punkthuse" title="Kort fra forslaget til ny lokalplan 577">
            <a:extLst>
              <a:ext uri="{FF2B5EF4-FFF2-40B4-BE49-F238E27FC236}">
                <a16:creationId xmlns:a16="http://schemas.microsoft.com/office/drawing/2014/main" id="{017DC6D1-8368-4343-AAF7-D99B0F70922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9686" t="9896" r="19328" b="5007"/>
          <a:stretch/>
        </p:blipFill>
        <p:spPr>
          <a:xfrm>
            <a:off x="4263052" y="1208157"/>
            <a:ext cx="3567288" cy="4636840"/>
          </a:xfrm>
          <a:prstGeom prst="rect">
            <a:avLst/>
          </a:prstGeom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787DA27E-0172-426E-8FEE-DF1B625E5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086578" y="1208157"/>
            <a:ext cx="0" cy="463684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felt 10" descr="Navn på eksisteredne Lokalplan " title="Lokalplan mr. 1.1-3">
            <a:extLst>
              <a:ext uri="{FF2B5EF4-FFF2-40B4-BE49-F238E27FC236}">
                <a16:creationId xmlns:a16="http://schemas.microsoft.com/office/drawing/2014/main" id="{B7CAF28A-23D9-451F-BDB3-F2DBA06D73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93510" y="5844997"/>
            <a:ext cx="3230649" cy="441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rgbClr val="C00000"/>
                </a:solidFill>
              </a:rPr>
              <a:t>Lokalplan nr. 1.1-3</a:t>
            </a:r>
            <a:endParaRPr lang="da-DK" b="1">
              <a:solidFill>
                <a:srgbClr val="C00000"/>
              </a:solidFill>
            </a:endParaRPr>
          </a:p>
          <a:p>
            <a:endParaRPr lang="da-DK">
              <a:solidFill>
                <a:srgbClr val="C00000"/>
              </a:solidFill>
            </a:endParaRPr>
          </a:p>
        </p:txBody>
      </p:sp>
      <p:sp>
        <p:nvSpPr>
          <p:cNvPr id="12" name="Tekstfelt 11" descr="Navn på ny Lokalplan " title="Lokalplan nr. 577">
            <a:extLst>
              <a:ext uri="{FF2B5EF4-FFF2-40B4-BE49-F238E27FC236}">
                <a16:creationId xmlns:a16="http://schemas.microsoft.com/office/drawing/2014/main" id="{7F02C9B6-B9D6-424D-83DC-608B911CD8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197072" y="5844997"/>
            <a:ext cx="3230649" cy="441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rgbClr val="C00000"/>
                </a:solidFill>
              </a:rPr>
              <a:t>Lokalplan nr. 577</a:t>
            </a:r>
            <a:endParaRPr lang="da-DK" b="1">
              <a:solidFill>
                <a:srgbClr val="C00000"/>
              </a:solidFill>
            </a:endParaRPr>
          </a:p>
          <a:p>
            <a:endParaRPr lang="da-DK">
              <a:solidFill>
                <a:srgbClr val="C0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59AC294-AB4E-4D9C-B975-DF83DFB43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04" y="68653"/>
            <a:ext cx="6444342" cy="531632"/>
          </a:xfrm>
        </p:spPr>
        <p:txBody>
          <a:bodyPr vert="horz" wrap="square" lIns="91440" tIns="45720" rIns="91440" bIns="45720" anchor="b" anchorCtr="0">
            <a:normAutofit/>
          </a:bodyPr>
          <a:lstStyle>
            <a:lvl1pPr algn="ctr">
              <a:defRPr sz="6000"/>
            </a:lvl1pPr>
          </a:lstStyle>
          <a:p>
            <a:pPr algn="l"/>
            <a:r>
              <a:rPr lang="da-DK" sz="2400" b="1">
                <a:solidFill>
                  <a:srgbClr val="C00000"/>
                </a:solidFill>
                <a:latin typeface="Arial Black" panose="020B0A04020102020204" pitchFamily="34" charset="0"/>
              </a:rPr>
              <a:t>Eksisterende plangrundlag</a:t>
            </a:r>
          </a:p>
        </p:txBody>
      </p:sp>
    </p:spTree>
    <p:extLst>
      <p:ext uri="{BB962C8B-B14F-4D97-AF65-F5344CB8AC3E}">
        <p14:creationId xmlns:p14="http://schemas.microsoft.com/office/powerpoint/2010/main" val="42178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6AB653B7-34FD-4C26-B290-28DDEF4F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 r="1618"/>
          <a:stretch/>
        </p:blipFill>
        <p:spPr>
          <a:xfrm>
            <a:off x="5812397" y="0"/>
            <a:ext cx="3331604" cy="3759200"/>
          </a:xfrm>
          <a:prstGeom prst="rect">
            <a:avLst/>
          </a:prstGeom>
        </p:spPr>
      </p:pic>
      <p:pic>
        <p:nvPicPr>
          <p:cNvPr id="6" name="Billede 5" descr="logo med tekst og et lille udssnit af projektområdet" title="Midtbys logo">
            <a:extLst>
              <a:ext uri="{FF2B5EF4-FFF2-40B4-BE49-F238E27FC236}">
                <a16:creationId xmlns:a16="http://schemas.microsoft.com/office/drawing/2014/main" id="{FF9232A5-4615-4BDE-94B9-C07CE0EF0B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83" y="5791375"/>
            <a:ext cx="958172" cy="1023080"/>
          </a:xfrm>
          <a:prstGeom prst="rect">
            <a:avLst/>
          </a:prstGeom>
        </p:spPr>
      </p:pic>
      <p:pic>
        <p:nvPicPr>
          <p:cNvPr id="16" name="Billede 15" descr="Illustrationsplan der viser mulige placering af punkthuse" title="Kort fra forslaget til ny lokalplan 577">
            <a:extLst>
              <a:ext uri="{FF2B5EF4-FFF2-40B4-BE49-F238E27FC236}">
                <a16:creationId xmlns:a16="http://schemas.microsoft.com/office/drawing/2014/main" id="{25F9C284-B579-47B2-A6D3-64B6933E98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7" y="907806"/>
            <a:ext cx="5707893" cy="5702787"/>
          </a:xfrm>
          <a:prstGeom prst="rect">
            <a:avLst/>
          </a:prstGeom>
        </p:spPr>
      </p:pic>
      <p:sp>
        <p:nvSpPr>
          <p:cNvPr id="18" name="Tekstfelt 17" descr="punkthus beskrivelse&#10;&#10;beskriver 6 punkter med fordele ved punkthuse, som er beskrivende.">
            <a:extLst>
              <a:ext uri="{FF2B5EF4-FFF2-40B4-BE49-F238E27FC236}">
                <a16:creationId xmlns:a16="http://schemas.microsoft.com/office/drawing/2014/main" id="{C7FA447C-A4C7-484A-9152-DA1CC7364F9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777427" y="907806"/>
            <a:ext cx="3195679" cy="52322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står frit på terrænet</a:t>
            </a:r>
            <a:br>
              <a:rPr lang="da-DK" sz="1600" dirty="0"/>
            </a:b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Punkthuse har ingen vandret orientering.</a:t>
            </a:r>
          </a:p>
          <a:p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kvadratiske grundplan og gode højde giver en opadstræbende orientering, som søjler eller fritstående skulpturer. </a:t>
            </a:r>
            <a:br>
              <a:rPr lang="da-DK" sz="1600" dirty="0"/>
            </a:b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Punkthusbebyggelse lukker ikke af som en ubrudt mur.</a:t>
            </a:r>
            <a:br>
              <a:rPr lang="da-DK" sz="1600" dirty="0"/>
            </a:br>
            <a:r>
              <a:rPr lang="da-DK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transparens med et kig mellem bygningerne. </a:t>
            </a:r>
            <a:br>
              <a:rPr lang="da-DK" sz="1600" dirty="0"/>
            </a:b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de underbygger terræn-formerne. Kræver ikke store terrænændringer i et let kuperet terræn </a:t>
            </a:r>
          </a:p>
          <a:p>
            <a:endParaRPr lang="da-DK" sz="1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93D023-CC57-45ED-A6C7-A40A34918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04" y="68653"/>
            <a:ext cx="6444342" cy="531632"/>
          </a:xfrm>
        </p:spPr>
        <p:txBody>
          <a:bodyPr vert="horz" wrap="square" lIns="91440" tIns="45720" rIns="91440" bIns="45720" anchor="b" anchorCtr="0">
            <a:normAutofit/>
          </a:bodyPr>
          <a:lstStyle>
            <a:lvl1pPr algn="ctr">
              <a:defRPr sz="6000"/>
            </a:lvl1pPr>
          </a:lstStyle>
          <a:p>
            <a:pPr algn="l"/>
            <a:r>
              <a:rPr lang="da-DK" sz="2400" b="1">
                <a:solidFill>
                  <a:srgbClr val="C00000"/>
                </a:solidFill>
                <a:latin typeface="Arial Black" panose="020B0A04020102020204" pitchFamily="34" charset="0"/>
              </a:rPr>
              <a:t>Bebyggelsen - Punkthuse</a:t>
            </a:r>
          </a:p>
        </p:txBody>
      </p:sp>
    </p:spTree>
    <p:extLst>
      <p:ext uri="{BB962C8B-B14F-4D97-AF65-F5344CB8AC3E}">
        <p14:creationId xmlns:p14="http://schemas.microsoft.com/office/powerpoint/2010/main" val="2666151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6AB653B7-34FD-4C26-B290-28DDEF4F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 r="1618"/>
          <a:stretch/>
        </p:blipFill>
        <p:spPr>
          <a:xfrm>
            <a:off x="5812397" y="0"/>
            <a:ext cx="3331604" cy="3759200"/>
          </a:xfrm>
          <a:prstGeom prst="rect">
            <a:avLst/>
          </a:prstGeom>
        </p:spPr>
      </p:pic>
      <p:pic>
        <p:nvPicPr>
          <p:cNvPr id="6" name="Billede 5" descr="logo med tekst og et lille udssnit af projektområdet" title="Midtbys logo">
            <a:extLst>
              <a:ext uri="{FF2B5EF4-FFF2-40B4-BE49-F238E27FC236}">
                <a16:creationId xmlns:a16="http://schemas.microsoft.com/office/drawing/2014/main" id="{FF9232A5-4615-4BDE-94B9-C07CE0EF0B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83" y="5791375"/>
            <a:ext cx="958172" cy="1023080"/>
          </a:xfrm>
          <a:prstGeom prst="rect">
            <a:avLst/>
          </a:prstGeom>
        </p:spPr>
      </p:pic>
      <p:pic>
        <p:nvPicPr>
          <p:cNvPr id="2" name="Billede 1" descr="Der viser materialer i rødlige farver" title="6 inspirations billeder">
            <a:extLst>
              <a:ext uri="{FF2B5EF4-FFF2-40B4-BE49-F238E27FC236}">
                <a16:creationId xmlns:a16="http://schemas.microsoft.com/office/drawing/2014/main" id="{E0AD0CE4-048D-43A1-96F5-3819754470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93" y="3539273"/>
            <a:ext cx="4231687" cy="2736004"/>
          </a:xfrm>
          <a:prstGeom prst="rect">
            <a:avLst/>
          </a:prstGeom>
        </p:spPr>
      </p:pic>
      <p:pic>
        <p:nvPicPr>
          <p:cNvPr id="5" name="Billede 4" descr="illustration af mulig facade&#10;&#10;et eksempel på hvordan punkthusene ser ud fra siden.">
            <a:extLst>
              <a:ext uri="{FF2B5EF4-FFF2-40B4-BE49-F238E27FC236}">
                <a16:creationId xmlns:a16="http://schemas.microsoft.com/office/drawing/2014/main" id="{8C82ED53-0745-4CE4-BD7F-B752592801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6" y="169331"/>
            <a:ext cx="4231687" cy="4231687"/>
          </a:xfrm>
          <a:prstGeom prst="rect">
            <a:avLst/>
          </a:prstGeom>
        </p:spPr>
      </p:pic>
      <p:sp>
        <p:nvSpPr>
          <p:cNvPr id="11" name="Tekstfelt 10" descr="Materialer tager afsæt i byens omkringliggende bebyggelse">
            <a:extLst>
              <a:ext uri="{FF2B5EF4-FFF2-40B4-BE49-F238E27FC236}">
                <a16:creationId xmlns:a16="http://schemas.microsoft.com/office/drawing/2014/main" id="{08DD1B85-5695-4346-9776-2C5E42CC0C4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360555" y="4366904"/>
            <a:ext cx="31956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Materialer tager afsæt i byens omkringliggende bebyggelse. </a:t>
            </a:r>
            <a:br>
              <a:rPr lang="da-DK" sz="1600" dirty="0"/>
            </a:br>
            <a:endParaRPr lang="da-DK" sz="1600" dirty="0"/>
          </a:p>
          <a:p>
            <a:endParaRPr lang="da-DK" sz="1600" dirty="0"/>
          </a:p>
          <a:p>
            <a:endParaRPr lang="da-DK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CA6E9AB-224C-4784-A6ED-90A8C4290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04" y="68653"/>
            <a:ext cx="6444342" cy="531632"/>
          </a:xfrm>
        </p:spPr>
        <p:txBody>
          <a:bodyPr vert="horz" wrap="square" lIns="91440" tIns="45720" rIns="91440" bIns="45720" anchor="b" anchorCtr="0">
            <a:normAutofit fontScale="90000"/>
          </a:bodyPr>
          <a:lstStyle>
            <a:lvl1pPr algn="ctr">
              <a:defRPr sz="6000"/>
            </a:lvl1pPr>
          </a:lstStyle>
          <a:p>
            <a:pPr algn="l"/>
            <a:r>
              <a:rPr lang="da-DK" sz="2400" b="1">
                <a:solidFill>
                  <a:srgbClr val="C00000"/>
                </a:solidFill>
                <a:latin typeface="Arial Black" panose="020B0A04020102020204" pitchFamily="34" charset="0"/>
              </a:rPr>
              <a:t>Bebyggelsen - Arkitektur og materialer </a:t>
            </a:r>
          </a:p>
        </p:txBody>
      </p:sp>
    </p:spTree>
    <p:extLst>
      <p:ext uri="{BB962C8B-B14F-4D97-AF65-F5344CB8AC3E}">
        <p14:creationId xmlns:p14="http://schemas.microsoft.com/office/powerpoint/2010/main" val="2570892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uppe 72">
            <a:extLst>
              <a:ext uri="{FF2B5EF4-FFF2-40B4-BE49-F238E27FC236}">
                <a16:creationId xmlns:a16="http://schemas.microsoft.com/office/drawing/2014/main" id="{0025E888-25E5-481E-AE05-1E873CDBA5DA}"/>
              </a:ext>
            </a:extLst>
          </p:cNvPr>
          <p:cNvGrpSpPr/>
          <p:nvPr/>
        </p:nvGrpSpPr>
        <p:grpSpPr>
          <a:xfrm>
            <a:off x="85725" y="3363539"/>
            <a:ext cx="7178198" cy="2753518"/>
            <a:chOff x="85725" y="3363539"/>
            <a:chExt cx="7178198" cy="2753518"/>
          </a:xfrm>
        </p:grpSpPr>
        <p:grpSp>
          <p:nvGrpSpPr>
            <p:cNvPr id="72" name="Gruppe 71">
              <a:extLst>
                <a:ext uri="{FF2B5EF4-FFF2-40B4-BE49-F238E27FC236}">
                  <a16:creationId xmlns:a16="http://schemas.microsoft.com/office/drawing/2014/main" id="{2EFD5A86-349E-41BA-A31D-FA84D6676986}"/>
                </a:ext>
              </a:extLst>
            </p:cNvPr>
            <p:cNvGrpSpPr/>
            <p:nvPr/>
          </p:nvGrpSpPr>
          <p:grpSpPr>
            <a:xfrm>
              <a:off x="85725" y="3363539"/>
              <a:ext cx="7178198" cy="2753518"/>
              <a:chOff x="58894" y="1006571"/>
              <a:chExt cx="7178198" cy="2753518"/>
            </a:xfrm>
          </p:grpSpPr>
          <p:grpSp>
            <p:nvGrpSpPr>
              <p:cNvPr id="55" name="Gruppe 54">
                <a:extLst>
                  <a:ext uri="{FF2B5EF4-FFF2-40B4-BE49-F238E27FC236}">
                    <a16:creationId xmlns:a16="http://schemas.microsoft.com/office/drawing/2014/main" id="{55FB5851-96FD-40D1-B534-E63FA9670AFA}"/>
                  </a:ext>
                </a:extLst>
              </p:cNvPr>
              <p:cNvGrpSpPr/>
              <p:nvPr/>
            </p:nvGrpSpPr>
            <p:grpSpPr>
              <a:xfrm flipH="1">
                <a:off x="58894" y="1006571"/>
                <a:ext cx="7178198" cy="2753518"/>
                <a:chOff x="268507" y="3883703"/>
                <a:chExt cx="7178198" cy="2753518"/>
              </a:xfrm>
            </p:grpSpPr>
            <p:pic>
              <p:nvPicPr>
                <p:cNvPr id="56" name="Billede 55" descr="Viser Kaalund Kloster og munkesøparkens bygninger, samt de mulige højder på ny bebyggelse fra den gældende lokalplan og det nye forslag." title="Snittegning af Klosterparken bebyggelse">
                  <a:extLst>
                    <a:ext uri="{FF2B5EF4-FFF2-40B4-BE49-F238E27FC236}">
                      <a16:creationId xmlns:a16="http://schemas.microsoft.com/office/drawing/2014/main" id="{CEB743E7-F985-4250-8487-A706F55E8E71}"/>
                    </a:ext>
                    <a:ext uri="{C183D7F6-B498-43B3-948B-1728B52AA6E4}">
                      <adec:decorative xmlns:adec="http://schemas.microsoft.com/office/drawing/2017/decorative" val="0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clrChange>
                    <a:clrFrom>
                      <a:srgbClr val="FFFAFC"/>
                    </a:clrFrom>
                    <a:clrTo>
                      <a:srgbClr val="FFFAFC">
                        <a:alpha val="0"/>
                      </a:srgbClr>
                    </a:clrTo>
                  </a:clrChange>
                </a:blip>
                <a:srcRect l="10973" t="9848" r="10525" b="47509"/>
                <a:stretch/>
              </p:blipFill>
              <p:spPr>
                <a:xfrm flipH="1">
                  <a:off x="268507" y="3883703"/>
                  <a:ext cx="7178198" cy="2753518"/>
                </a:xfrm>
                <a:prstGeom prst="rect">
                  <a:avLst/>
                </a:prstGeom>
              </p:spPr>
            </p:pic>
            <p:cxnSp>
              <p:nvCxnSpPr>
                <p:cNvPr id="58" name="Lige forbindelse 57">
                  <a:extLst>
                    <a:ext uri="{FF2B5EF4-FFF2-40B4-BE49-F238E27FC236}">
                      <a16:creationId xmlns:a16="http://schemas.microsoft.com/office/drawing/2014/main" id="{CD1C1BD5-A9C8-4647-80AC-CAC3C4FC4C0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03550" y="5657850"/>
                  <a:ext cx="2073240" cy="178634"/>
                </a:xfrm>
                <a:prstGeom prst="line">
                  <a:avLst/>
                </a:prstGeom>
                <a:ln w="9525" cap="flat" cmpd="sng" algn="ctr">
                  <a:solidFill>
                    <a:srgbClr val="C00000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Lige forbindelse 58">
                  <a:extLst>
                    <a:ext uri="{FF2B5EF4-FFF2-40B4-BE49-F238E27FC236}">
                      <a16:creationId xmlns:a16="http://schemas.microsoft.com/office/drawing/2014/main" id="{F3E6721F-2240-4F35-B265-D59A384823C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4322" y="5618774"/>
                  <a:ext cx="782828" cy="56129"/>
                </a:xfrm>
                <a:prstGeom prst="line">
                  <a:avLst/>
                </a:prstGeom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Lige forbindelse 59">
                  <a:extLst>
                    <a:ext uri="{FF2B5EF4-FFF2-40B4-BE49-F238E27FC236}">
                      <a16:creationId xmlns:a16="http://schemas.microsoft.com/office/drawing/2014/main" id="{60DEAEFF-8B9E-4E34-8814-8F552685382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461" y="5546095"/>
                  <a:ext cx="960582" cy="70531"/>
                </a:xfrm>
                <a:prstGeom prst="line">
                  <a:avLst/>
                </a:prstGeom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Lige forbindelse 60">
                  <a:extLst>
                    <a:ext uri="{FF2B5EF4-FFF2-40B4-BE49-F238E27FC236}">
                      <a16:creationId xmlns:a16="http://schemas.microsoft.com/office/drawing/2014/main" id="{DA6CC5FB-1CC2-49A4-841A-7250B430702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37855" y="5857872"/>
                  <a:ext cx="782828" cy="56129"/>
                </a:xfrm>
                <a:prstGeom prst="line">
                  <a:avLst/>
                </a:prstGeom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Lige forbindelse 61">
                  <a:extLst>
                    <a:ext uri="{FF2B5EF4-FFF2-40B4-BE49-F238E27FC236}">
                      <a16:creationId xmlns:a16="http://schemas.microsoft.com/office/drawing/2014/main" id="{30DA33B5-E676-44B7-A065-CCDEC6A04C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37855" y="5916339"/>
                  <a:ext cx="782828" cy="56129"/>
                </a:xfrm>
                <a:prstGeom prst="line">
                  <a:avLst/>
                </a:prstGeom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5" name="Lige forbindelse 64">
                <a:extLst>
                  <a:ext uri="{FF2B5EF4-FFF2-40B4-BE49-F238E27FC236}">
                    <a16:creationId xmlns:a16="http://schemas.microsoft.com/office/drawing/2014/main" id="{BA393538-383A-4295-BA7E-50E40A4C8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4916" y="2685394"/>
                <a:ext cx="4613090" cy="18834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Lige forbindelse 67">
              <a:extLst>
                <a:ext uri="{FF2B5EF4-FFF2-40B4-BE49-F238E27FC236}">
                  <a16:creationId xmlns:a16="http://schemas.microsoft.com/office/drawing/2014/main" id="{19D1C829-7804-46DF-80F9-4409A66C0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7232" y="4945821"/>
              <a:ext cx="2237605" cy="173573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61530363-1D89-4AB5-B2B2-0A6EE62D7370}"/>
              </a:ext>
            </a:extLst>
          </p:cNvPr>
          <p:cNvGrpSpPr/>
          <p:nvPr/>
        </p:nvGrpSpPr>
        <p:grpSpPr>
          <a:xfrm flipH="1">
            <a:off x="85725" y="1997076"/>
            <a:ext cx="7178198" cy="2753518"/>
            <a:chOff x="268507" y="3883703"/>
            <a:chExt cx="7178198" cy="2753518"/>
          </a:xfrm>
        </p:grpSpPr>
        <p:pic>
          <p:nvPicPr>
            <p:cNvPr id="3" name="Billede 2" descr="Viser Kaalund Kloster og munkesøparkens bygninger, samt de mulige højder på ny bebyggelse fra den gældende lokalplan og det nye forslag i 16,5 meters højde" title="Snittegning af Klosterparken bebyggelse">
              <a:extLst>
                <a:ext uri="{FF2B5EF4-FFF2-40B4-BE49-F238E27FC236}">
                  <a16:creationId xmlns:a16="http://schemas.microsoft.com/office/drawing/2014/main" id="{AF602FE2-74CA-4B6E-ABA9-9ADBF0F6D635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AFC"/>
                </a:clrFrom>
                <a:clrTo>
                  <a:srgbClr val="FFFAFC">
                    <a:alpha val="0"/>
                  </a:srgbClr>
                </a:clrTo>
              </a:clrChange>
            </a:blip>
            <a:srcRect l="10973" t="9848" r="10525" b="47509"/>
            <a:stretch/>
          </p:blipFill>
          <p:spPr>
            <a:xfrm flipH="1">
              <a:off x="268507" y="3883703"/>
              <a:ext cx="7178198" cy="2753518"/>
            </a:xfrm>
            <a:prstGeom prst="rect">
              <a:avLst/>
            </a:prstGeom>
          </p:spPr>
        </p:pic>
        <p:cxnSp>
          <p:nvCxnSpPr>
            <p:cNvPr id="13" name="Lige forbindelse 12">
              <a:extLst>
                <a:ext uri="{FF2B5EF4-FFF2-40B4-BE49-F238E27FC236}">
                  <a16:creationId xmlns:a16="http://schemas.microsoft.com/office/drawing/2014/main" id="{C330D76E-4E9D-4A2D-A96E-37DE402B8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10461" y="5448278"/>
              <a:ext cx="2339089" cy="182628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" name="Lige forbindelse 31">
              <a:extLst>
                <a:ext uri="{FF2B5EF4-FFF2-40B4-BE49-F238E27FC236}">
                  <a16:creationId xmlns:a16="http://schemas.microsoft.com/office/drawing/2014/main" id="{C29444F5-B367-40C1-AD6A-72F36E603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3003550" y="5657850"/>
              <a:ext cx="2073240" cy="178634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" name="Lige forbindelse 34">
              <a:extLst>
                <a:ext uri="{FF2B5EF4-FFF2-40B4-BE49-F238E27FC236}">
                  <a16:creationId xmlns:a16="http://schemas.microsoft.com/office/drawing/2014/main" id="{DF5E2E29-62C8-49D3-8BBF-5F80B24FA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544322" y="5618774"/>
              <a:ext cx="782828" cy="56129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" name="Lige forbindelse 36">
              <a:extLst>
                <a:ext uri="{FF2B5EF4-FFF2-40B4-BE49-F238E27FC236}">
                  <a16:creationId xmlns:a16="http://schemas.microsoft.com/office/drawing/2014/main" id="{53B9264C-65CD-45CB-AF60-70A313CCB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10461" y="5546095"/>
              <a:ext cx="960582" cy="70531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9" name="Lige forbindelse 38">
              <a:extLst>
                <a:ext uri="{FF2B5EF4-FFF2-40B4-BE49-F238E27FC236}">
                  <a16:creationId xmlns:a16="http://schemas.microsoft.com/office/drawing/2014/main" id="{9130D505-9865-4289-A9B1-8AFCEEB20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337855" y="5857872"/>
              <a:ext cx="782828" cy="56129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" name="Lige forbindelse 39">
              <a:extLst>
                <a:ext uri="{FF2B5EF4-FFF2-40B4-BE49-F238E27FC236}">
                  <a16:creationId xmlns:a16="http://schemas.microsoft.com/office/drawing/2014/main" id="{06D2827E-A813-42C7-A3D8-903BF6CB0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337855" y="5916339"/>
              <a:ext cx="782828" cy="56129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6" name="Billede 5" descr="logo med tekst og et lille udssnit af projektområdet" title="Midtbys logo">
            <a:extLst>
              <a:ext uri="{FF2B5EF4-FFF2-40B4-BE49-F238E27FC236}">
                <a16:creationId xmlns:a16="http://schemas.microsoft.com/office/drawing/2014/main" id="{FF9232A5-4615-4BDE-94B9-C07CE0EF0B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83" y="5791375"/>
            <a:ext cx="958172" cy="1023080"/>
          </a:xfrm>
          <a:prstGeom prst="rect">
            <a:avLst/>
          </a:prstGeom>
        </p:spPr>
      </p:pic>
      <p:pic>
        <p:nvPicPr>
          <p:cNvPr id="4" name="Billede 3" descr="Placering af punkthus i Klosterparken " title="Snittegning af Klosterparken bebyggelse">
            <a:extLst>
              <a:ext uri="{FF2B5EF4-FFF2-40B4-BE49-F238E27FC236}">
                <a16:creationId xmlns:a16="http://schemas.microsoft.com/office/drawing/2014/main" id="{83D45C15-F7C1-4A9C-8538-5515BB24C4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68032" r="16194" b="15113"/>
          <a:stretch/>
        </p:blipFill>
        <p:spPr>
          <a:xfrm flipH="1">
            <a:off x="1430697" y="1962125"/>
            <a:ext cx="6047502" cy="1044120"/>
          </a:xfrm>
          <a:prstGeom prst="rect">
            <a:avLst/>
          </a:prstGeom>
        </p:spPr>
      </p:pic>
      <p:sp>
        <p:nvSpPr>
          <p:cNvPr id="31" name="Tekstfelt 30" descr="16,5m">
            <a:extLst>
              <a:ext uri="{FF2B5EF4-FFF2-40B4-BE49-F238E27FC236}">
                <a16:creationId xmlns:a16="http://schemas.microsoft.com/office/drawing/2014/main" id="{9A8476F9-1DF8-475C-ACAA-FA65D5FDDFF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374918" y="3481796"/>
            <a:ext cx="6826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>
                <a:solidFill>
                  <a:srgbClr val="C00000"/>
                </a:solidFill>
              </a:rPr>
              <a:t>16,5 m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AB653B7-34FD-4C26-B290-28DDEF4F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 r="1618"/>
          <a:stretch/>
        </p:blipFill>
        <p:spPr>
          <a:xfrm>
            <a:off x="5812397" y="0"/>
            <a:ext cx="3331604" cy="3759200"/>
          </a:xfrm>
          <a:prstGeom prst="rect">
            <a:avLst/>
          </a:prstGeom>
        </p:spPr>
      </p:pic>
      <p:sp>
        <p:nvSpPr>
          <p:cNvPr id="46" name="Tekstfelt 45" descr="Snit fra eksisterende Lokalplan nr. 1.1-3, hvor ny højde på 16m er tilføjet&#10;">
            <a:extLst>
              <a:ext uri="{FF2B5EF4-FFF2-40B4-BE49-F238E27FC236}">
                <a16:creationId xmlns:a16="http://schemas.microsoft.com/office/drawing/2014/main" id="{4BE5ED5B-D1E1-438E-9876-EBC0519D09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05880" y="6123158"/>
            <a:ext cx="7158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C00000"/>
                </a:solidFill>
              </a:rPr>
              <a:t>Snit fra eksisterende Lokalplan nr. 1.1-3, hvor ny højde på 16m er tilføjet</a:t>
            </a:r>
            <a:endParaRPr lang="da-DK" b="1" dirty="0">
              <a:solidFill>
                <a:srgbClr val="C00000"/>
              </a:solidFill>
            </a:endParaRPr>
          </a:p>
          <a:p>
            <a:endParaRPr lang="da-DK" dirty="0">
              <a:solidFill>
                <a:srgbClr val="C00000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ED29DF-C6E4-4C29-8B57-4E5E3D1CE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04" y="68653"/>
            <a:ext cx="6444342" cy="531632"/>
          </a:xfrm>
        </p:spPr>
        <p:txBody>
          <a:bodyPr vert="horz" wrap="square" lIns="91440" tIns="45720" rIns="91440" bIns="45720" anchor="b" anchorCtr="0">
            <a:normAutofit/>
          </a:bodyPr>
          <a:lstStyle>
            <a:lvl1pPr algn="ctr">
              <a:defRPr sz="6000"/>
            </a:lvl1pPr>
          </a:lstStyle>
          <a:p>
            <a:pPr algn="l"/>
            <a:r>
              <a:rPr lang="da-DK" sz="2400" b="1">
                <a:solidFill>
                  <a:srgbClr val="C00000"/>
                </a:solidFill>
                <a:latin typeface="Arial Black" panose="020B0A04020102020204" pitchFamily="34" charset="0"/>
              </a:rPr>
              <a:t>Bebyggelsen - Højder</a:t>
            </a:r>
          </a:p>
        </p:txBody>
      </p:sp>
    </p:spTree>
    <p:extLst>
      <p:ext uri="{BB962C8B-B14F-4D97-AF65-F5344CB8AC3E}">
        <p14:creationId xmlns:p14="http://schemas.microsoft.com/office/powerpoint/2010/main" val="42702175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CESSIBILITYFIXERID" val="066bbe22-23b9-40bc-835c-31a46e590338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1A8B7C4D651334F98339C74F5C96316" ma:contentTypeVersion="16" ma:contentTypeDescription="Opret et nyt dokument." ma:contentTypeScope="" ma:versionID="40f89d6c8d238bb2e14776184edd42f9">
  <xsd:schema xmlns:xsd="http://www.w3.org/2001/XMLSchema" xmlns:xs="http://www.w3.org/2001/XMLSchema" xmlns:p="http://schemas.microsoft.com/office/2006/metadata/properties" xmlns:ns1="http://schemas.microsoft.com/sharepoint/v3" xmlns:ns3="6fbcbcb0-aa23-4562-95f3-8ace2a5027f4" xmlns:ns4="b62d8e7d-9cd2-4161-9a99-bb5c2b2f456f" targetNamespace="http://schemas.microsoft.com/office/2006/metadata/properties" ma:root="true" ma:fieldsID="f5c5e6a7450a4185cdda79e31616a6dc" ns1:_="" ns3:_="" ns4:_="">
    <xsd:import namespace="http://schemas.microsoft.com/sharepoint/v3"/>
    <xsd:import namespace="6fbcbcb0-aa23-4562-95f3-8ace2a5027f4"/>
    <xsd:import namespace="b62d8e7d-9cd2-4161-9a99-bb5c2b2f45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Egenskaber for Unified Compliance Policy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Handling for Unified Compliance Policy-grænseflad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bcbcb0-aa23-4562-95f3-8ace2a5027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2d8e7d-9cd2-4161-9a99-bb5c2b2f45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694B22C-167F-49E3-A406-D688A1E79E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6F60F9-326B-43F6-B177-24E3CC64F9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fbcbcb0-aa23-4562-95f3-8ace2a5027f4"/>
    <ds:schemaRef ds:uri="b62d8e7d-9cd2-4161-9a99-bb5c2b2f45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17EC67-A790-44CA-A125-03BF6E8ECA90}">
  <ds:schemaRefs>
    <ds:schemaRef ds:uri="http://purl.org/dc/dcmitype/"/>
    <ds:schemaRef ds:uri="6fbcbcb0-aa23-4562-95f3-8ace2a5027f4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b62d8e7d-9cd2-4161-9a99-bb5c2b2f456f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154</Words>
  <Application>Microsoft Office PowerPoint</Application>
  <PresentationFormat>Skærmshow (4:3)</PresentationFormat>
  <Paragraphs>68</Paragraphs>
  <Slides>13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Office-tema</vt:lpstr>
      <vt:lpstr>Velkommen til Borgermøde den 11. august 2021</vt:lpstr>
      <vt:lpstr>En del af noget større </vt:lpstr>
      <vt:lpstr>Hjemmeside og høringsfrist </vt:lpstr>
      <vt:lpstr>Eksisterende plangrundlag</vt:lpstr>
      <vt:lpstr>Eksisterende plangrundlag</vt:lpstr>
      <vt:lpstr>Eksisterende plangrundlag</vt:lpstr>
      <vt:lpstr>Bebyggelsen - Punkthuse</vt:lpstr>
      <vt:lpstr>Bebyggelsen - Arkitektur og materialer </vt:lpstr>
      <vt:lpstr>Bebyggelsen - Højder</vt:lpstr>
      <vt:lpstr>Bebyggelse i den grønne park</vt:lpstr>
      <vt:lpstr>Parkering</vt:lpstr>
      <vt:lpstr>Spørgsmål</vt:lpstr>
      <vt:lpstr>Hjemmeside og høringsfrist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Camilla Thrane</dc:creator>
  <cp:lastModifiedBy>Rayan Zouheir El-Chaabi</cp:lastModifiedBy>
  <cp:revision>2</cp:revision>
  <dcterms:created xsi:type="dcterms:W3CDTF">2021-08-06T11:20:45Z</dcterms:created>
  <dcterms:modified xsi:type="dcterms:W3CDTF">2021-08-30T09:05:15Z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0x01010041A8B7C4D651334F98339C74F5C96316</vt:lpwstr>
  </property>
</Properties>
</file>